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70" r:id="rId4"/>
    <p:sldId id="371" r:id="rId5"/>
    <p:sldId id="372" r:id="rId6"/>
    <p:sldId id="367" r:id="rId7"/>
    <p:sldId id="260" r:id="rId8"/>
    <p:sldId id="259" r:id="rId9"/>
    <p:sldId id="373" r:id="rId10"/>
    <p:sldId id="374" r:id="rId11"/>
    <p:sldId id="269" r:id="rId12"/>
    <p:sldId id="267" r:id="rId13"/>
    <p:sldId id="257" r:id="rId14"/>
    <p:sldId id="265" r:id="rId15"/>
    <p:sldId id="266" r:id="rId16"/>
    <p:sldId id="375" r:id="rId17"/>
    <p:sldId id="264" r:id="rId18"/>
    <p:sldId id="262" r:id="rId19"/>
    <p:sldId id="377" r:id="rId20"/>
    <p:sldId id="376" r:id="rId21"/>
    <p:sldId id="378" r:id="rId22"/>
    <p:sldId id="381" r:id="rId23"/>
    <p:sldId id="380" r:id="rId24"/>
    <p:sldId id="379" r:id="rId25"/>
    <p:sldId id="383" r:id="rId26"/>
    <p:sldId id="382" r:id="rId27"/>
    <p:sldId id="385" r:id="rId28"/>
    <p:sldId id="390" r:id="rId29"/>
    <p:sldId id="384" r:id="rId30"/>
    <p:sldId id="387" r:id="rId31"/>
    <p:sldId id="386" r:id="rId32"/>
    <p:sldId id="389" r:id="rId33"/>
    <p:sldId id="388" r:id="rId34"/>
    <p:sldId id="391" r:id="rId35"/>
    <p:sldId id="394" r:id="rId36"/>
    <p:sldId id="395" r:id="rId37"/>
    <p:sldId id="393" r:id="rId38"/>
    <p:sldId id="360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0637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3765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237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6946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4116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826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526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5198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7329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5088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2288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40424-D13D-42D2-A7C6-E762C1BE2233}" type="datetimeFigureOut">
              <a:rPr lang="gl-ES" smtClean="0"/>
              <a:t>27/04/2024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7262A-12A0-4948-879A-11E0F21843B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6309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89572" y="1407475"/>
            <a:ext cx="868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9600" b="1" dirty="0"/>
              <a:t>lavandeiras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33" y="385088"/>
            <a:ext cx="6767147" cy="755970"/>
          </a:xfrm>
          <a:prstGeom prst="rect">
            <a:avLst/>
          </a:prstGeom>
        </p:spPr>
      </p:pic>
      <p:sp>
        <p:nvSpPr>
          <p:cNvPr id="6" name="4 CuadroTexto"/>
          <p:cNvSpPr txBox="1"/>
          <p:nvPr/>
        </p:nvSpPr>
        <p:spPr>
          <a:xfrm rot="16200000">
            <a:off x="-628834" y="499776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Mon</a:t>
            </a:r>
            <a:r>
              <a:rPr lang="es-ES" sz="2400" b="1" dirty="0"/>
              <a:t> </a:t>
            </a:r>
            <a:r>
              <a:rPr lang="es-ES" sz="2400" b="1" dirty="0" err="1"/>
              <a:t>Daporta</a:t>
            </a:r>
            <a:endParaRPr lang="es-ES" sz="2400" b="1" dirty="0"/>
          </a:p>
        </p:txBody>
      </p:sp>
      <p:sp>
        <p:nvSpPr>
          <p:cNvPr id="7" name="5 CuadroTexto"/>
          <p:cNvSpPr txBox="1"/>
          <p:nvPr/>
        </p:nvSpPr>
        <p:spPr>
          <a:xfrm>
            <a:off x="8233728" y="606462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COUSIÑAS FEITAS NA CASA</a:t>
            </a:r>
          </a:p>
        </p:txBody>
      </p:sp>
      <p:pic>
        <p:nvPicPr>
          <p:cNvPr id="8" name="6 Imagen" descr="LÁPIZ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4DF9C"/>
              </a:clrFrom>
              <a:clrTo>
                <a:srgbClr val="C4DF9C">
                  <a:alpha val="0"/>
                </a:srgbClr>
              </a:clrTo>
            </a:clrChange>
          </a:blip>
          <a:stretch>
            <a:fillRect/>
          </a:stretch>
        </p:blipFill>
        <p:spPr>
          <a:xfrm rot="196276">
            <a:off x="10658473" y="4979778"/>
            <a:ext cx="586148" cy="10689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210" t="24392" r="14737" b="25286"/>
          <a:stretch/>
        </p:blipFill>
        <p:spPr>
          <a:xfrm>
            <a:off x="2238790" y="3061632"/>
            <a:ext cx="7096232" cy="29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4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3894" y="1354308"/>
            <a:ext cx="2992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/>
              <a:t>Aliméntanse de pequenos animais, maiormente insectos, arañas, vermes e miñocas; que buscan polo chan.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11795" r="17140" b="22603"/>
          <a:stretch/>
        </p:blipFill>
        <p:spPr>
          <a:xfrm>
            <a:off x="3892566" y="529574"/>
            <a:ext cx="7885071" cy="57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9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2581" y="256436"/>
            <a:ext cx="3944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En</a:t>
            </a:r>
            <a:r>
              <a:rPr lang="pt-BR" sz="2400" dirty="0"/>
              <a:t> primavera </a:t>
            </a:r>
            <a:r>
              <a:rPr lang="pt-BR" sz="2400" dirty="0" err="1"/>
              <a:t>forman</a:t>
            </a:r>
            <a:r>
              <a:rPr lang="pt-BR" sz="2400" dirty="0"/>
              <a:t> </a:t>
            </a:r>
            <a:r>
              <a:rPr lang="pt-BR" sz="2400" dirty="0" err="1"/>
              <a:t>parellas</a:t>
            </a:r>
            <a:r>
              <a:rPr lang="pt-BR" sz="2400" dirty="0"/>
              <a:t> para </a:t>
            </a:r>
            <a:r>
              <a:rPr lang="pt-BR" sz="2400" dirty="0" err="1"/>
              <a:t>comezar</a:t>
            </a:r>
            <a:r>
              <a:rPr lang="pt-BR" sz="2400" dirty="0"/>
              <a:t> a </a:t>
            </a:r>
            <a:r>
              <a:rPr lang="pt-BR" sz="2400" dirty="0" err="1"/>
              <a:t>cría</a:t>
            </a:r>
            <a:r>
              <a:rPr lang="pt-BR" sz="2400" dirty="0"/>
              <a:t>. </a:t>
            </a:r>
            <a:endParaRPr lang="gl-ES" sz="2400" dirty="0"/>
          </a:p>
        </p:txBody>
      </p:sp>
      <p:sp>
        <p:nvSpPr>
          <p:cNvPr id="3" name="Rectángulo 2"/>
          <p:cNvSpPr/>
          <p:nvPr/>
        </p:nvSpPr>
        <p:spPr>
          <a:xfrm>
            <a:off x="2838668" y="5869437"/>
            <a:ext cx="5880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dirty="0"/>
              <a:t>Machos e femias amosan pequenas diferencias, maiormente no tamaño das zonas negras da cabeza e do papo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747" y="1355811"/>
            <a:ext cx="5627464" cy="38759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7573" r="12024" b="13916"/>
          <a:stretch/>
        </p:blipFill>
        <p:spPr>
          <a:xfrm>
            <a:off x="328936" y="1355811"/>
            <a:ext cx="5636081" cy="38759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730321" y="5231727"/>
            <a:ext cx="110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macho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718997" y="5231727"/>
            <a:ext cx="157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femia</a:t>
            </a:r>
          </a:p>
        </p:txBody>
      </p:sp>
    </p:spTree>
    <p:extLst>
      <p:ext uri="{BB962C8B-B14F-4D97-AF65-F5344CB8AC3E}">
        <p14:creationId xmlns:p14="http://schemas.microsoft.com/office/powerpoint/2010/main" val="348552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2638" y="1175296"/>
            <a:ext cx="31910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/>
              <a:t>Despois constrúen, e acondicionan, o niño,</a:t>
            </a:r>
            <a:r>
              <a:rPr lang="pt-BR" sz="2400" dirty="0"/>
              <a:t> que </a:t>
            </a:r>
            <a:r>
              <a:rPr lang="pt-BR" sz="2400" dirty="0" err="1"/>
              <a:t>fan</a:t>
            </a:r>
            <a:r>
              <a:rPr lang="pt-BR" sz="2400" dirty="0"/>
              <a:t> no </a:t>
            </a:r>
            <a:r>
              <a:rPr lang="pt-BR" sz="2400" dirty="0" err="1"/>
              <a:t>chan</a:t>
            </a:r>
            <a:r>
              <a:rPr lang="pt-BR" sz="2400" dirty="0"/>
              <a:t> ou entre pedras. </a:t>
            </a:r>
          </a:p>
          <a:p>
            <a:r>
              <a:rPr lang="pt-BR" sz="2400" dirty="0" err="1"/>
              <a:t>Poden</a:t>
            </a:r>
            <a:r>
              <a:rPr lang="pt-BR" sz="2400" dirty="0"/>
              <a:t> </a:t>
            </a:r>
            <a:r>
              <a:rPr lang="pt-BR" sz="2400" dirty="0" err="1"/>
              <a:t>poñer</a:t>
            </a:r>
            <a:r>
              <a:rPr lang="pt-BR" sz="2400" dirty="0"/>
              <a:t> de 2 a 7 ovos brancos, grises ou </a:t>
            </a:r>
            <a:r>
              <a:rPr lang="pt-BR" sz="2400" dirty="0" err="1"/>
              <a:t>acastañados</a:t>
            </a:r>
            <a:r>
              <a:rPr lang="pt-BR" sz="2400" dirty="0"/>
              <a:t>, moitas </a:t>
            </a:r>
            <a:r>
              <a:rPr lang="pt-BR" sz="2400" dirty="0" err="1"/>
              <a:t>veces</a:t>
            </a:r>
            <a:r>
              <a:rPr lang="pt-BR" sz="2400" dirty="0"/>
              <a:t> pintados, que </a:t>
            </a:r>
            <a:r>
              <a:rPr lang="pt-BR" sz="2400" dirty="0" err="1"/>
              <a:t>chocan</a:t>
            </a:r>
            <a:r>
              <a:rPr lang="pt-BR" sz="2400" dirty="0"/>
              <a:t>, maiormente a </a:t>
            </a:r>
            <a:r>
              <a:rPr lang="pt-BR" sz="2400" dirty="0" err="1"/>
              <a:t>femia</a:t>
            </a:r>
            <a:r>
              <a:rPr lang="pt-BR" sz="2400" dirty="0"/>
              <a:t>, entre 10 e 20 </a:t>
            </a:r>
            <a:r>
              <a:rPr lang="pt-BR" sz="2400" dirty="0" err="1"/>
              <a:t>días</a:t>
            </a:r>
            <a:r>
              <a:rPr lang="pt-BR" sz="2400" dirty="0"/>
              <a:t>. </a:t>
            </a:r>
            <a:endParaRPr lang="gl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44" y="595746"/>
            <a:ext cx="8161959" cy="57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439" y="388393"/>
            <a:ext cx="4817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As crias </a:t>
            </a:r>
            <a:r>
              <a:rPr lang="pt-BR" sz="2400" dirty="0" err="1"/>
              <a:t>nacen</a:t>
            </a:r>
            <a:r>
              <a:rPr lang="pt-BR" sz="2400" dirty="0"/>
              <a:t> pouco desenvolvidas e </a:t>
            </a:r>
            <a:r>
              <a:rPr lang="pt-BR" sz="2400" dirty="0" err="1"/>
              <a:t>deixan</a:t>
            </a:r>
            <a:r>
              <a:rPr lang="pt-BR" sz="2400" dirty="0"/>
              <a:t> o </a:t>
            </a:r>
            <a:r>
              <a:rPr lang="pt-BR" sz="2400" dirty="0" err="1"/>
              <a:t>niño</a:t>
            </a:r>
            <a:r>
              <a:rPr lang="pt-BR" sz="2400" dirty="0"/>
              <a:t> uns 15 </a:t>
            </a:r>
            <a:r>
              <a:rPr lang="pt-BR" sz="2400" dirty="0" err="1"/>
              <a:t>días</a:t>
            </a:r>
            <a:r>
              <a:rPr lang="pt-BR" sz="2400" dirty="0"/>
              <a:t> despois de </a:t>
            </a:r>
            <a:r>
              <a:rPr lang="pt-BR" sz="2400" dirty="0" err="1"/>
              <a:t>saíren</a:t>
            </a:r>
            <a:r>
              <a:rPr lang="pt-BR" sz="2400" dirty="0"/>
              <a:t> do ovo.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1" y="1803793"/>
            <a:ext cx="5378405" cy="3583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91" y="1678874"/>
            <a:ext cx="5923731" cy="44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7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60608" y="2345633"/>
            <a:ext cx="3103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Pero seguen a ser alimentadas polos pais uns días máis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779" y="1025975"/>
            <a:ext cx="7803466" cy="503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36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1767" y="2062645"/>
            <a:ext cx="3442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Ao longo da </a:t>
            </a:r>
            <a:r>
              <a:rPr lang="pt-BR" sz="2400" dirty="0" err="1"/>
              <a:t>tempada</a:t>
            </a:r>
            <a:r>
              <a:rPr lang="pt-BR" sz="2400" dirty="0"/>
              <a:t> de cria cada </a:t>
            </a:r>
            <a:r>
              <a:rPr lang="pt-BR" sz="2400" dirty="0" err="1"/>
              <a:t>parella</a:t>
            </a:r>
            <a:r>
              <a:rPr lang="pt-BR" sz="2400" dirty="0"/>
              <a:t> </a:t>
            </a:r>
            <a:r>
              <a:rPr lang="pt-BR" sz="2400" dirty="0" err="1"/>
              <a:t>adoita</a:t>
            </a:r>
            <a:r>
              <a:rPr lang="pt-BR" sz="2400" dirty="0"/>
              <a:t> sacar adiante </a:t>
            </a:r>
            <a:r>
              <a:rPr lang="pt-BR" sz="2400" dirty="0" err="1"/>
              <a:t>dúas</a:t>
            </a:r>
            <a:r>
              <a:rPr lang="pt-BR" sz="2400" dirty="0"/>
              <a:t> roladas que </a:t>
            </a:r>
            <a:r>
              <a:rPr lang="pt-BR" sz="2400" dirty="0" err="1"/>
              <a:t>xa</a:t>
            </a:r>
            <a:r>
              <a:rPr lang="pt-BR" sz="2400" dirty="0"/>
              <a:t> </a:t>
            </a:r>
            <a:r>
              <a:rPr lang="pt-BR" sz="2400" dirty="0" err="1"/>
              <a:t>crían</a:t>
            </a:r>
            <a:r>
              <a:rPr lang="pt-BR" sz="2400" dirty="0"/>
              <a:t> ao ano seguinte.</a:t>
            </a:r>
            <a:endParaRPr lang="gl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04" y="502276"/>
            <a:ext cx="7952748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2078311"/>
            <a:ext cx="5112913" cy="40455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9245" y="347730"/>
            <a:ext cx="4327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/>
              <a:t>As lavandeiras novas teñen cores grises. As cores de adulto vanas adquirindo coas sucesivas mudas das plumas.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179630"/>
            <a:ext cx="4662153" cy="33217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3605410"/>
            <a:ext cx="4666572" cy="309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84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7578" y="1212641"/>
            <a:ext cx="23439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Poden</a:t>
            </a:r>
            <a:r>
              <a:rPr lang="pt-BR" sz="2400" dirty="0"/>
              <a:t> </a:t>
            </a:r>
            <a:r>
              <a:rPr lang="pt-BR" sz="2400" dirty="0" err="1"/>
              <a:t>vivir</a:t>
            </a:r>
            <a:r>
              <a:rPr lang="pt-BR" sz="2400" dirty="0"/>
              <a:t> uns 11 anos, pero o </a:t>
            </a:r>
            <a:r>
              <a:rPr lang="pt-BR" sz="2400" dirty="0" err="1"/>
              <a:t>promedio</a:t>
            </a:r>
            <a:r>
              <a:rPr lang="pt-BR" sz="2400" dirty="0"/>
              <a:t> de vida </a:t>
            </a:r>
            <a:r>
              <a:rPr lang="pt-BR" sz="2400" dirty="0" err="1"/>
              <a:t>atópase</a:t>
            </a:r>
            <a:r>
              <a:rPr lang="pt-BR" sz="2400" dirty="0"/>
              <a:t> arredor dos </a:t>
            </a:r>
            <a:r>
              <a:rPr lang="pt-BR" sz="2400" dirty="0" err="1"/>
              <a:t>catro</a:t>
            </a:r>
            <a:r>
              <a:rPr lang="pt-BR" sz="2400" dirty="0"/>
              <a:t> anos. </a:t>
            </a:r>
            <a:endParaRPr lang="gl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32" y="953035"/>
            <a:ext cx="8918433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7746" y="2137893"/>
            <a:ext cx="6259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6000" b="1" dirty="0"/>
              <a:t>as especies</a:t>
            </a:r>
          </a:p>
        </p:txBody>
      </p:sp>
    </p:spTree>
    <p:extLst>
      <p:ext uri="{BB962C8B-B14F-4D97-AF65-F5344CB8AC3E}">
        <p14:creationId xmlns:p14="http://schemas.microsoft.com/office/powerpoint/2010/main" val="238010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6215" y="269576"/>
            <a:ext cx="36833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aguimp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africana</a:t>
            </a:r>
            <a:r>
              <a:rPr lang="pt-BR" sz="2000" dirty="0"/>
              <a:t>). </a:t>
            </a:r>
            <a:r>
              <a:rPr lang="pt-BR" sz="2000" dirty="0" err="1"/>
              <a:t>Atópase</a:t>
            </a:r>
            <a:r>
              <a:rPr lang="pt-BR" sz="2000" dirty="0"/>
              <a:t> nas terras baixas, </a:t>
            </a:r>
            <a:r>
              <a:rPr lang="pt-BR" sz="2000" dirty="0" err="1"/>
              <a:t>en</a:t>
            </a:r>
            <a:r>
              <a:rPr lang="pt-BR" sz="2000" dirty="0"/>
              <a:t> pastos húmidos ou </a:t>
            </a:r>
            <a:r>
              <a:rPr lang="pt-BR" sz="2000" dirty="0" err="1"/>
              <a:t>asolagados</a:t>
            </a:r>
            <a:r>
              <a:rPr lang="pt-BR" sz="2000" dirty="0"/>
              <a:t>, preto dos </a:t>
            </a:r>
            <a:r>
              <a:rPr lang="pt-BR" sz="2000" dirty="0" err="1"/>
              <a:t>ríos</a:t>
            </a:r>
            <a:r>
              <a:rPr lang="pt-BR" sz="2000" dirty="0"/>
              <a:t> e as marismas de auga doce, e dos </a:t>
            </a:r>
            <a:r>
              <a:rPr lang="pt-BR" sz="2000" dirty="0" err="1"/>
              <a:t>espazos</a:t>
            </a:r>
            <a:r>
              <a:rPr lang="pt-BR" sz="2000" dirty="0"/>
              <a:t> habitados;</a:t>
            </a:r>
          </a:p>
          <a:p>
            <a:r>
              <a:rPr lang="pt-BR" sz="2000" dirty="0" err="1"/>
              <a:t>en</a:t>
            </a:r>
            <a:r>
              <a:rPr lang="pt-BR" sz="2000" dirty="0"/>
              <a:t> África ao </a:t>
            </a:r>
            <a:r>
              <a:rPr lang="pt-BR" sz="2000" dirty="0" err="1"/>
              <a:t>sur</a:t>
            </a:r>
            <a:r>
              <a:rPr lang="pt-BR" sz="2000" dirty="0"/>
              <a:t> do </a:t>
            </a:r>
            <a:r>
              <a:rPr lang="pt-BR" sz="2000" dirty="0" err="1"/>
              <a:t>Sahara</a:t>
            </a:r>
            <a:r>
              <a:rPr lang="pt-BR" sz="2000" dirty="0"/>
              <a:t>, desde o </a:t>
            </a:r>
            <a:r>
              <a:rPr lang="pt-BR" sz="2000" dirty="0" err="1"/>
              <a:t>sur</a:t>
            </a:r>
            <a:r>
              <a:rPr lang="pt-BR" sz="2000" dirty="0"/>
              <a:t> de </a:t>
            </a:r>
            <a:r>
              <a:rPr lang="pt-BR" sz="2000" dirty="0" err="1"/>
              <a:t>Exipto</a:t>
            </a:r>
            <a:r>
              <a:rPr lang="pt-BR" sz="2000" dirty="0"/>
              <a:t> e Guiné, polo norte, até </a:t>
            </a:r>
            <a:r>
              <a:rPr lang="pt-BR" sz="2000" dirty="0" err="1"/>
              <a:t>Sudáfrica</a:t>
            </a:r>
            <a:r>
              <a:rPr lang="pt-BR" sz="2000" dirty="0"/>
              <a:t>, polo </a:t>
            </a:r>
            <a:r>
              <a:rPr lang="pt-BR" sz="2000" dirty="0" err="1"/>
              <a:t>sur</a:t>
            </a:r>
            <a:r>
              <a:rPr lang="pt-BR" sz="2000" dirty="0"/>
              <a:t>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20 cm.</a:t>
            </a:r>
          </a:p>
          <a:p>
            <a:r>
              <a:rPr lang="pt-BR" sz="2000" dirty="0" err="1"/>
              <a:t>Recoñécense</a:t>
            </a:r>
            <a:r>
              <a:rPr lang="pt-BR" sz="2000" dirty="0"/>
              <a:t> 2 </a:t>
            </a:r>
            <a:r>
              <a:rPr lang="pt-BR" sz="2000" dirty="0" err="1"/>
              <a:t>subespecies</a:t>
            </a:r>
            <a:r>
              <a:rPr lang="pt-BR" sz="2000" dirty="0"/>
              <a:t>: </a:t>
            </a:r>
          </a:p>
          <a:p>
            <a:r>
              <a:rPr lang="pt-BR" sz="1400" i="1" dirty="0"/>
              <a:t>M. a. </a:t>
            </a:r>
            <a:r>
              <a:rPr lang="pt-BR" sz="1400" i="1" dirty="0" err="1"/>
              <a:t>aguimp</a:t>
            </a:r>
            <a:r>
              <a:rPr lang="pt-BR" sz="1400" i="1" dirty="0"/>
              <a:t>,</a:t>
            </a:r>
            <a:r>
              <a:rPr lang="pt-BR" sz="1400" dirty="0"/>
              <a:t> do </a:t>
            </a:r>
            <a:r>
              <a:rPr lang="pt-BR" sz="1400" dirty="0" err="1"/>
              <a:t>sur</a:t>
            </a:r>
            <a:r>
              <a:rPr lang="pt-BR" sz="1400" dirty="0"/>
              <a:t> de </a:t>
            </a:r>
            <a:r>
              <a:rPr lang="pt-BR" sz="1400" dirty="0" err="1"/>
              <a:t>Namibia</a:t>
            </a:r>
            <a:r>
              <a:rPr lang="pt-BR" sz="1400" dirty="0"/>
              <a:t>, as áreas do oeste de </a:t>
            </a:r>
            <a:r>
              <a:rPr lang="pt-BR" sz="1400" dirty="0" err="1"/>
              <a:t>Sudáfrica</a:t>
            </a:r>
            <a:r>
              <a:rPr lang="pt-BR" sz="1400" dirty="0"/>
              <a:t>, e o curso do </a:t>
            </a:r>
            <a:r>
              <a:rPr lang="pt-BR" sz="1400" dirty="0" err="1"/>
              <a:t>río</a:t>
            </a:r>
            <a:r>
              <a:rPr lang="pt-BR" sz="1400" dirty="0"/>
              <a:t> Orange até o </a:t>
            </a:r>
            <a:r>
              <a:rPr lang="pt-BR" sz="1400" dirty="0" err="1"/>
              <a:t>sur</a:t>
            </a:r>
            <a:r>
              <a:rPr lang="pt-BR" sz="1400" dirty="0"/>
              <a:t> de </a:t>
            </a:r>
            <a:r>
              <a:rPr lang="pt-BR" sz="1400" dirty="0" err="1"/>
              <a:t>Lesotho</a:t>
            </a:r>
            <a:r>
              <a:rPr lang="pt-BR" sz="1400" dirty="0"/>
              <a:t>. </a:t>
            </a:r>
          </a:p>
          <a:p>
            <a:r>
              <a:rPr lang="pt-BR" sz="1400" i="1" dirty="0"/>
              <a:t>M. a. </a:t>
            </a:r>
            <a:r>
              <a:rPr lang="pt-BR" sz="1400" i="1" dirty="0" err="1"/>
              <a:t>vidua</a:t>
            </a:r>
            <a:r>
              <a:rPr lang="pt-BR" sz="1400" i="1" dirty="0"/>
              <a:t>,</a:t>
            </a:r>
            <a:r>
              <a:rPr lang="pt-BR" sz="1400" dirty="0"/>
              <a:t> do resto dos </a:t>
            </a:r>
            <a:r>
              <a:rPr lang="pt-BR" sz="1400" dirty="0" err="1"/>
              <a:t>espazos</a:t>
            </a:r>
            <a:r>
              <a:rPr lang="pt-BR" sz="14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97" y="269576"/>
            <a:ext cx="7535242" cy="60281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02697" y="6297769"/>
            <a:ext cx="501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i="1" dirty="0" err="1"/>
              <a:t>Motacilla</a:t>
            </a:r>
            <a:r>
              <a:rPr lang="gl-ES" i="1" dirty="0"/>
              <a:t> </a:t>
            </a:r>
            <a:r>
              <a:rPr lang="gl-ES" i="1" dirty="0" err="1"/>
              <a:t>aguimp</a:t>
            </a:r>
            <a:r>
              <a:rPr lang="gl-ES" i="1" dirty="0"/>
              <a:t> </a:t>
            </a:r>
            <a:r>
              <a:rPr lang="gl-ES" dirty="0"/>
              <a:t>da subespecie </a:t>
            </a:r>
            <a:r>
              <a:rPr lang="gl-ES" i="1" dirty="0" err="1"/>
              <a:t>vidua</a:t>
            </a:r>
            <a:endParaRPr lang="gl-ES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0" y="4670781"/>
            <a:ext cx="1955851" cy="19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27" y="293127"/>
            <a:ext cx="8312197" cy="52351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6620" y="5681610"/>
            <a:ext cx="11080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/>
              <a:t>Chamoulle</a:t>
            </a:r>
            <a:r>
              <a:rPr lang="pt-BR" sz="2800" b="1" dirty="0"/>
              <a:t> a </a:t>
            </a:r>
            <a:r>
              <a:rPr lang="pt-BR" sz="2800" b="1" dirty="0" err="1"/>
              <a:t>atención</a:t>
            </a:r>
            <a:r>
              <a:rPr lang="pt-BR" sz="2800" b="1" dirty="0"/>
              <a:t> a Roque a </a:t>
            </a:r>
            <a:r>
              <a:rPr lang="pt-BR" sz="2800" b="1" dirty="0" err="1"/>
              <a:t>elegancia</a:t>
            </a:r>
            <a:r>
              <a:rPr lang="pt-BR" sz="2800" b="1" dirty="0"/>
              <a:t> do </a:t>
            </a:r>
            <a:r>
              <a:rPr lang="pt-BR" sz="2800" b="1" dirty="0" err="1"/>
              <a:t>paxaro</a:t>
            </a:r>
            <a:r>
              <a:rPr lang="pt-BR" sz="2800" b="1" dirty="0"/>
              <a:t>, </a:t>
            </a:r>
          </a:p>
          <a:p>
            <a:pPr algn="ctr"/>
            <a:r>
              <a:rPr lang="pt-BR" sz="2800" b="1" dirty="0"/>
              <a:t>o seu </a:t>
            </a:r>
            <a:r>
              <a:rPr lang="pt-BR" sz="2800" b="1" dirty="0" err="1"/>
              <a:t>traxe</a:t>
            </a:r>
            <a:r>
              <a:rPr lang="pt-BR" sz="2800" b="1" dirty="0"/>
              <a:t>, os seus andares, o seu porte, o seu descaro...</a:t>
            </a:r>
          </a:p>
        </p:txBody>
      </p:sp>
    </p:spTree>
    <p:extLst>
      <p:ext uri="{BB962C8B-B14F-4D97-AF65-F5344CB8AC3E}">
        <p14:creationId xmlns:p14="http://schemas.microsoft.com/office/powerpoint/2010/main" val="2037711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2036" y="204987"/>
            <a:ext cx="587967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Motacilla</a:t>
            </a:r>
            <a:r>
              <a:rPr lang="gl-ES" sz="2400" b="1" i="1" dirty="0"/>
              <a:t> alba </a:t>
            </a:r>
            <a:r>
              <a:rPr lang="pt-BR" sz="2000" dirty="0"/>
              <a:t>(</a:t>
            </a:r>
            <a:r>
              <a:rPr lang="pt-BR" sz="2000" b="1" dirty="0"/>
              <a:t>lavandeira branca</a:t>
            </a:r>
            <a:r>
              <a:rPr lang="pt-BR" sz="2000" dirty="0"/>
              <a:t>, “</a:t>
            </a:r>
            <a:r>
              <a:rPr lang="pt-BR" sz="2000" b="1" dirty="0" err="1"/>
              <a:t>señorita</a:t>
            </a:r>
            <a:r>
              <a:rPr lang="pt-BR" sz="2000" dirty="0"/>
              <a:t>”, </a:t>
            </a:r>
            <a:r>
              <a:rPr lang="pt-BR" sz="2000" b="1" dirty="0" err="1"/>
              <a:t>alindadora</a:t>
            </a:r>
            <a:r>
              <a:rPr lang="pt-BR" sz="2000" dirty="0"/>
              <a:t>, </a:t>
            </a:r>
            <a:r>
              <a:rPr lang="pt-BR" sz="2000" b="1" dirty="0" err="1"/>
              <a:t>arbela</a:t>
            </a:r>
            <a:r>
              <a:rPr lang="pt-BR" sz="2000" dirty="0"/>
              <a:t>, </a:t>
            </a:r>
            <a:r>
              <a:rPr lang="pt-BR" sz="2000" b="1" dirty="0" err="1"/>
              <a:t>pastoriña</a:t>
            </a:r>
            <a:r>
              <a:rPr lang="pt-BR" sz="2000" dirty="0"/>
              <a:t>, </a:t>
            </a:r>
            <a:r>
              <a:rPr lang="pt-BR" sz="2000" b="1" dirty="0"/>
              <a:t>albardeira</a:t>
            </a:r>
            <a:r>
              <a:rPr lang="pt-BR" sz="2000" dirty="0"/>
              <a:t>, </a:t>
            </a:r>
            <a:r>
              <a:rPr lang="pt-BR" sz="2000" b="1" dirty="0"/>
              <a:t>costureira</a:t>
            </a:r>
            <a:r>
              <a:rPr lang="pt-BR" sz="2000" dirty="0"/>
              <a:t>, </a:t>
            </a:r>
            <a:r>
              <a:rPr lang="pt-BR" sz="2000" b="1" dirty="0"/>
              <a:t>labradora</a:t>
            </a:r>
            <a:r>
              <a:rPr lang="pt-BR" sz="2000" dirty="0"/>
              <a:t>, </a:t>
            </a:r>
            <a:r>
              <a:rPr lang="pt-BR" sz="2000" b="1" dirty="0" err="1"/>
              <a:t>lavandisca</a:t>
            </a:r>
            <a:r>
              <a:rPr lang="pt-BR" sz="2000" dirty="0"/>
              <a:t>, </a:t>
            </a:r>
            <a:r>
              <a:rPr lang="pt-BR" sz="2000" b="1" dirty="0" err="1"/>
              <a:t>paxariño</a:t>
            </a:r>
            <a:r>
              <a:rPr lang="pt-BR" sz="2000" b="1" dirty="0"/>
              <a:t> da neve</a:t>
            </a:r>
            <a:r>
              <a:rPr lang="pt-BR" sz="2000" dirty="0"/>
              <a:t>,...). </a:t>
            </a:r>
          </a:p>
          <a:p>
            <a:r>
              <a:rPr lang="pt-BR" sz="2000" dirty="0" err="1"/>
              <a:t>Pódese</a:t>
            </a:r>
            <a:r>
              <a:rPr lang="pt-BR" sz="2000" dirty="0"/>
              <a:t> </a:t>
            </a:r>
            <a:r>
              <a:rPr lang="pt-BR" sz="2000" dirty="0" err="1"/>
              <a:t>atopar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case todos os hábitats, pero maiormente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espazos</a:t>
            </a:r>
            <a:r>
              <a:rPr lang="pt-BR" sz="2000" dirty="0"/>
              <a:t> abertos, preto da auga e das casas,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Eurasia</a:t>
            </a:r>
            <a:r>
              <a:rPr lang="pt-BR" sz="2000" dirty="0"/>
              <a:t> até os 75º N (a non ser nas grandes altitudes e nos desertos), e </a:t>
            </a:r>
            <a:r>
              <a:rPr lang="pt-BR" sz="2000" dirty="0" err="1"/>
              <a:t>tamén</a:t>
            </a:r>
            <a:r>
              <a:rPr lang="pt-BR" sz="2000" dirty="0"/>
              <a:t> cria </a:t>
            </a:r>
            <a:r>
              <a:rPr lang="gl-ES" sz="2000" dirty="0"/>
              <a:t>nas montañas de Marrocos e no oeste de Alaska</a:t>
            </a:r>
            <a:r>
              <a:rPr lang="pt-BR" sz="2000" dirty="0"/>
              <a:t>. É sedentária no oeste e no </a:t>
            </a:r>
            <a:r>
              <a:rPr lang="pt-BR" sz="2000" dirty="0" err="1"/>
              <a:t>sur</a:t>
            </a:r>
            <a:r>
              <a:rPr lang="pt-BR" sz="2000" dirty="0"/>
              <a:t> de Europa, e estival no resto das áreas. Migra no inverno (ao norte, leste e oeste de África; e ao </a:t>
            </a:r>
            <a:r>
              <a:rPr lang="pt-BR" sz="2000" dirty="0" err="1"/>
              <a:t>sur</a:t>
            </a:r>
            <a:r>
              <a:rPr lang="pt-BR" sz="2000" dirty="0"/>
              <a:t> de </a:t>
            </a:r>
            <a:r>
              <a:rPr lang="pt-BR" sz="2000" dirty="0" err="1"/>
              <a:t>Asia</a:t>
            </a:r>
            <a:r>
              <a:rPr lang="pt-BR" sz="2000" dirty="0"/>
              <a:t>).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de 16 a 19 cm de </a:t>
            </a:r>
            <a:r>
              <a:rPr lang="pt-BR" sz="2000" dirty="0" err="1"/>
              <a:t>lonxitude</a:t>
            </a:r>
            <a:r>
              <a:rPr lang="pt-BR" sz="2000" dirty="0"/>
              <a:t>, pesa arredor de 20 g, e vive, de media, uns 5 anos.</a:t>
            </a:r>
          </a:p>
          <a:p>
            <a:r>
              <a:rPr lang="pt-BR" sz="2000" dirty="0" err="1"/>
              <a:t>En</a:t>
            </a:r>
            <a:r>
              <a:rPr lang="pt-BR" sz="2000" dirty="0"/>
              <a:t> Galiza é residente e </a:t>
            </a:r>
            <a:r>
              <a:rPr lang="pt-BR" sz="2000" dirty="0" err="1"/>
              <a:t>nidificante</a:t>
            </a:r>
            <a:r>
              <a:rPr lang="pt-BR" sz="2000" dirty="0"/>
              <a:t> </a:t>
            </a:r>
            <a:r>
              <a:rPr lang="pt-BR" sz="2000" dirty="0" err="1"/>
              <a:t>común</a:t>
            </a:r>
            <a:r>
              <a:rPr lang="pt-BR" sz="2000" dirty="0"/>
              <a:t>, cunha </a:t>
            </a:r>
            <a:r>
              <a:rPr lang="pt-BR" sz="2000" dirty="0" err="1"/>
              <a:t>poboación</a:t>
            </a:r>
            <a:r>
              <a:rPr lang="pt-BR" sz="2000" dirty="0"/>
              <a:t> que medra no inverno </a:t>
            </a:r>
            <a:r>
              <a:rPr lang="pt-BR" sz="2000" dirty="0" err="1"/>
              <a:t>pola</a:t>
            </a:r>
            <a:r>
              <a:rPr lang="pt-BR" sz="2000" dirty="0"/>
              <a:t> chegada de </a:t>
            </a:r>
            <a:r>
              <a:rPr lang="pt-BR" sz="2000" dirty="0" err="1"/>
              <a:t>individuos</a:t>
            </a:r>
            <a:r>
              <a:rPr lang="pt-BR" sz="2000" dirty="0"/>
              <a:t> procedentes do norte. </a:t>
            </a:r>
          </a:p>
          <a:p>
            <a:r>
              <a:rPr lang="pt-BR" sz="2000" dirty="0"/>
              <a:t>A partir de outubro </a:t>
            </a:r>
            <a:r>
              <a:rPr lang="pt-BR" sz="2000" dirty="0" err="1"/>
              <a:t>xúntanse</a:t>
            </a:r>
            <a:r>
              <a:rPr lang="pt-BR" sz="2000" dirty="0"/>
              <a:t>, </a:t>
            </a:r>
            <a:r>
              <a:rPr lang="pt-BR" sz="2000" dirty="0" err="1"/>
              <a:t>en</a:t>
            </a:r>
            <a:r>
              <a:rPr lang="pt-BR" sz="2000" dirty="0"/>
              <a:t> bandos,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durmidoiros</a:t>
            </a:r>
            <a:r>
              <a:rPr lang="pt-BR" sz="2000" dirty="0"/>
              <a:t> </a:t>
            </a:r>
            <a:r>
              <a:rPr lang="pt-BR" sz="2000" dirty="0" err="1"/>
              <a:t>colectivos</a:t>
            </a:r>
            <a:endParaRPr lang="pt-BR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71" y="204988"/>
            <a:ext cx="5848842" cy="37359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45" y="4125403"/>
            <a:ext cx="4802802" cy="257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45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0" y="78788"/>
            <a:ext cx="4177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000" dirty="0"/>
              <a:t>Recoñécense dez subespecies</a:t>
            </a:r>
            <a:r>
              <a:rPr lang="gl-ES" dirty="0"/>
              <a:t>: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alba</a:t>
            </a:r>
            <a:r>
              <a:rPr lang="gl-ES" i="1" dirty="0"/>
              <a:t> 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alboides</a:t>
            </a:r>
            <a:endParaRPr lang="gl-ES" i="1" dirty="0"/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baicalensis</a:t>
            </a:r>
            <a:r>
              <a:rPr lang="gl-ES" i="1" dirty="0"/>
              <a:t> 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dukhuensis</a:t>
            </a:r>
            <a:r>
              <a:rPr lang="gl-ES" i="1" dirty="0"/>
              <a:t> 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leucopsis</a:t>
            </a:r>
            <a:r>
              <a:rPr lang="gl-ES" i="1" dirty="0"/>
              <a:t> 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lugens</a:t>
            </a:r>
            <a:endParaRPr lang="gl-ES" i="1" dirty="0"/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ocularis</a:t>
            </a:r>
            <a:r>
              <a:rPr lang="gl-ES" i="1" dirty="0"/>
              <a:t> 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personata</a:t>
            </a:r>
            <a:endParaRPr lang="gl-ES" i="1" dirty="0"/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subpersonata</a:t>
            </a:r>
            <a:r>
              <a:rPr lang="gl-ES" i="1" dirty="0"/>
              <a:t> </a:t>
            </a:r>
          </a:p>
          <a:p>
            <a:r>
              <a:rPr lang="gl-ES" i="1" dirty="0" err="1"/>
              <a:t>Motacilla</a:t>
            </a:r>
            <a:r>
              <a:rPr lang="gl-ES" i="1" dirty="0"/>
              <a:t> alba </a:t>
            </a:r>
            <a:r>
              <a:rPr lang="gl-ES" i="1" dirty="0" err="1"/>
              <a:t>yarrellii</a:t>
            </a:r>
            <a:endParaRPr lang="gl-ES" i="1" dirty="0"/>
          </a:p>
        </p:txBody>
      </p:sp>
      <p:sp>
        <p:nvSpPr>
          <p:cNvPr id="3" name="Rectángulo 2"/>
          <p:cNvSpPr/>
          <p:nvPr/>
        </p:nvSpPr>
        <p:spPr>
          <a:xfrm>
            <a:off x="304800" y="5999239"/>
            <a:ext cx="40924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A </a:t>
            </a:r>
            <a:r>
              <a:rPr lang="pt-BR" sz="1400" dirty="0" err="1"/>
              <a:t>subespecie</a:t>
            </a:r>
            <a:r>
              <a:rPr lang="pt-BR" sz="1400" dirty="0"/>
              <a:t> </a:t>
            </a:r>
            <a:r>
              <a:rPr lang="pt-BR" sz="1400" i="1" dirty="0"/>
              <a:t>M. a. </a:t>
            </a:r>
            <a:r>
              <a:rPr lang="pt-BR" sz="1400" i="1" dirty="0" err="1"/>
              <a:t>yarrellii</a:t>
            </a:r>
            <a:r>
              <a:rPr lang="pt-BR" sz="1400" i="1" dirty="0"/>
              <a:t> </a:t>
            </a:r>
            <a:r>
              <a:rPr lang="pt-BR" sz="1400" dirty="0"/>
              <a:t>é invernante habitual </a:t>
            </a:r>
            <a:r>
              <a:rPr lang="pt-BR" sz="1400" dirty="0" err="1"/>
              <a:t>en</a:t>
            </a:r>
            <a:r>
              <a:rPr lang="pt-BR" sz="1400" dirty="0"/>
              <a:t> Galiza, onde se </a:t>
            </a:r>
            <a:r>
              <a:rPr lang="pt-BR" sz="1400" dirty="0" err="1"/>
              <a:t>coñece</a:t>
            </a:r>
            <a:r>
              <a:rPr lang="pt-BR" sz="1400" dirty="0"/>
              <a:t> como </a:t>
            </a:r>
            <a:r>
              <a:rPr lang="pt-BR" sz="1400" b="1" dirty="0"/>
              <a:t>lavandeira moura</a:t>
            </a:r>
            <a:r>
              <a:rPr lang="pt-BR" sz="1400" dirty="0"/>
              <a:t>. </a:t>
            </a:r>
          </a:p>
          <a:p>
            <a:r>
              <a:rPr lang="pt-BR" sz="1400" dirty="0" err="1"/>
              <a:t>Pódese</a:t>
            </a:r>
            <a:r>
              <a:rPr lang="pt-BR" sz="1400" dirty="0"/>
              <a:t> ver, dispersa, de outubro a </a:t>
            </a:r>
            <a:r>
              <a:rPr lang="pt-BR" sz="1400" dirty="0" err="1"/>
              <a:t>marzo</a:t>
            </a:r>
            <a:r>
              <a:rPr lang="pt-BR" sz="1400" dirty="0"/>
              <a:t>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91" y="507315"/>
            <a:ext cx="7359918" cy="51066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9" y="3299210"/>
            <a:ext cx="4007790" cy="26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7679" y="307538"/>
            <a:ext cx="366189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capensis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do Cabo</a:t>
            </a:r>
            <a:r>
              <a:rPr lang="pt-BR" sz="2000" dirty="0"/>
              <a:t>). Habita no </a:t>
            </a:r>
            <a:r>
              <a:rPr lang="pt-BR" sz="2000" dirty="0" err="1"/>
              <a:t>Sur</a:t>
            </a:r>
            <a:r>
              <a:rPr lang="pt-BR" sz="2000" dirty="0"/>
              <a:t> de África (desde Uganda, o leste da República Democrática do Congo, </a:t>
            </a:r>
            <a:r>
              <a:rPr lang="pt-BR" sz="2000" dirty="0" err="1"/>
              <a:t>Kenya</a:t>
            </a:r>
            <a:r>
              <a:rPr lang="pt-BR" sz="2000" dirty="0"/>
              <a:t>, </a:t>
            </a:r>
            <a:r>
              <a:rPr lang="pt-BR" sz="2000" dirty="0" err="1"/>
              <a:t>Zambia</a:t>
            </a:r>
            <a:r>
              <a:rPr lang="pt-BR" sz="2000" dirty="0"/>
              <a:t>, Angola e </a:t>
            </a:r>
            <a:r>
              <a:rPr lang="pt-BR" sz="2000" dirty="0" err="1"/>
              <a:t>Sudáfrica</a:t>
            </a:r>
            <a:r>
              <a:rPr lang="pt-BR" sz="2000" dirty="0"/>
              <a:t> até o Cabo de Boa </a:t>
            </a:r>
            <a:r>
              <a:rPr lang="pt-BR" sz="2000" dirty="0" err="1"/>
              <a:t>Esperanza</a:t>
            </a:r>
            <a:r>
              <a:rPr lang="pt-BR" sz="2000" dirty="0"/>
              <a:t>).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entre 17 e 20 cm e pesa arredor dos 20 g.</a:t>
            </a:r>
          </a:p>
          <a:p>
            <a:r>
              <a:rPr lang="pt-BR" sz="2000" dirty="0" err="1"/>
              <a:t>Recoñécense</a:t>
            </a:r>
            <a:r>
              <a:rPr lang="pt-BR" sz="2000" dirty="0"/>
              <a:t> 3 subespécies:</a:t>
            </a:r>
          </a:p>
          <a:p>
            <a:r>
              <a:rPr lang="pt-BR" sz="1400" i="1" dirty="0" err="1"/>
              <a:t>Motacilla</a:t>
            </a:r>
            <a:r>
              <a:rPr lang="pt-BR" sz="1400" i="1" dirty="0"/>
              <a:t> </a:t>
            </a:r>
            <a:r>
              <a:rPr lang="pt-BR" sz="1400" i="1" dirty="0" err="1"/>
              <a:t>capensis</a:t>
            </a:r>
            <a:r>
              <a:rPr lang="pt-BR" sz="1400" i="1" dirty="0"/>
              <a:t> </a:t>
            </a:r>
            <a:r>
              <a:rPr lang="pt-BR" sz="1400" i="1" dirty="0" err="1"/>
              <a:t>capensis</a:t>
            </a:r>
            <a:r>
              <a:rPr lang="pt-BR" sz="1400" i="1" dirty="0"/>
              <a:t> </a:t>
            </a:r>
          </a:p>
          <a:p>
            <a:r>
              <a:rPr lang="pt-BR" sz="1400" i="1" dirty="0" err="1"/>
              <a:t>Motacilla</a:t>
            </a:r>
            <a:r>
              <a:rPr lang="pt-BR" sz="1400" i="1" dirty="0"/>
              <a:t> </a:t>
            </a:r>
            <a:r>
              <a:rPr lang="pt-BR" sz="1400" i="1" dirty="0" err="1"/>
              <a:t>capensis</a:t>
            </a:r>
            <a:r>
              <a:rPr lang="pt-BR" sz="1400" i="1" dirty="0"/>
              <a:t> </a:t>
            </a:r>
            <a:r>
              <a:rPr lang="pt-BR" sz="1400" i="1" dirty="0" err="1"/>
              <a:t>wellsi</a:t>
            </a:r>
            <a:r>
              <a:rPr lang="pt-BR" sz="1400" i="1" dirty="0"/>
              <a:t> </a:t>
            </a:r>
          </a:p>
          <a:p>
            <a:r>
              <a:rPr lang="pt-BR" sz="1400" i="1" dirty="0" err="1"/>
              <a:t>Motacilla</a:t>
            </a:r>
            <a:r>
              <a:rPr lang="pt-BR" sz="1400" i="1" dirty="0"/>
              <a:t> </a:t>
            </a:r>
            <a:r>
              <a:rPr lang="pt-BR" sz="1400" i="1" dirty="0" err="1"/>
              <a:t>capensis</a:t>
            </a:r>
            <a:r>
              <a:rPr lang="pt-BR" sz="1400" i="1" dirty="0"/>
              <a:t> </a:t>
            </a:r>
            <a:r>
              <a:rPr lang="pt-BR" sz="1400" i="1" dirty="0" err="1"/>
              <a:t>simplicissima</a:t>
            </a:r>
            <a:r>
              <a:rPr lang="pt-BR" sz="1400" i="1" dirty="0"/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38" y="545849"/>
            <a:ext cx="7521263" cy="56597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/>
          <a:stretch/>
        </p:blipFill>
        <p:spPr>
          <a:xfrm>
            <a:off x="895707" y="4571999"/>
            <a:ext cx="2040676" cy="21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129" y="255611"/>
            <a:ext cx="554221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cinerea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real</a:t>
            </a:r>
            <a:r>
              <a:rPr lang="pt-BR" sz="2000" dirty="0"/>
              <a:t>). </a:t>
            </a:r>
          </a:p>
          <a:p>
            <a:r>
              <a:rPr lang="pt-BR" sz="2000" dirty="0" err="1"/>
              <a:t>Pódese</a:t>
            </a:r>
            <a:r>
              <a:rPr lang="pt-BR" sz="2000" dirty="0"/>
              <a:t> </a:t>
            </a:r>
            <a:r>
              <a:rPr lang="pt-BR" sz="2000" dirty="0" err="1"/>
              <a:t>atopar</a:t>
            </a:r>
            <a:r>
              <a:rPr lang="pt-BR" sz="2000" dirty="0"/>
              <a:t> no norte de África, grande parte de Europa, incluídas as </a:t>
            </a:r>
            <a:r>
              <a:rPr lang="pt-BR" sz="2000" dirty="0" err="1"/>
              <a:t>illas</a:t>
            </a:r>
            <a:r>
              <a:rPr lang="pt-BR" sz="2000" dirty="0"/>
              <a:t> </a:t>
            </a:r>
            <a:r>
              <a:rPr lang="pt-BR" sz="2000" dirty="0" err="1"/>
              <a:t>Británicas</a:t>
            </a:r>
            <a:r>
              <a:rPr lang="pt-BR" sz="2000" dirty="0"/>
              <a:t> e </a:t>
            </a:r>
            <a:r>
              <a:rPr lang="pt-BR" sz="2000" dirty="0" err="1"/>
              <a:t>Escandinavia</a:t>
            </a:r>
            <a:r>
              <a:rPr lang="pt-BR" sz="2000" dirty="0"/>
              <a:t>; e </a:t>
            </a:r>
            <a:r>
              <a:rPr lang="pt-BR" sz="2000" dirty="0" err="1"/>
              <a:t>esténdese</a:t>
            </a:r>
            <a:r>
              <a:rPr lang="pt-BR" sz="2000" dirty="0"/>
              <a:t> por Asia até o </a:t>
            </a:r>
            <a:r>
              <a:rPr lang="pt-BR" sz="2000" dirty="0" err="1"/>
              <a:t>Xapón</a:t>
            </a:r>
            <a:r>
              <a:rPr lang="pt-BR" sz="2000" dirty="0"/>
              <a:t>,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19 cm de </a:t>
            </a:r>
            <a:r>
              <a:rPr lang="pt-BR" sz="2000" dirty="0" err="1"/>
              <a:t>lonxitude</a:t>
            </a:r>
            <a:r>
              <a:rPr lang="pt-BR" sz="2000" dirty="0"/>
              <a:t>.</a:t>
            </a:r>
          </a:p>
          <a:p>
            <a:r>
              <a:rPr lang="pt-BR" sz="2000" dirty="0"/>
              <a:t>Em Galiza </a:t>
            </a:r>
            <a:r>
              <a:rPr lang="pt-BR" sz="2000" dirty="0" err="1"/>
              <a:t>vese</a:t>
            </a:r>
            <a:r>
              <a:rPr lang="pt-BR" sz="2000" dirty="0"/>
              <a:t> preto das correntes de </a:t>
            </a:r>
            <a:r>
              <a:rPr lang="pt-BR" sz="2000" dirty="0" err="1"/>
              <a:t>auga</a:t>
            </a:r>
            <a:r>
              <a:rPr lang="pt-BR" sz="2000" dirty="0"/>
              <a:t> e </a:t>
            </a:r>
            <a:r>
              <a:rPr lang="pt-BR" sz="2000" dirty="0" err="1"/>
              <a:t>fai</a:t>
            </a:r>
            <a:r>
              <a:rPr lang="pt-BR" sz="2000" dirty="0"/>
              <a:t> o </a:t>
            </a:r>
            <a:r>
              <a:rPr lang="pt-BR" sz="2000" dirty="0" err="1"/>
              <a:t>niño</a:t>
            </a:r>
            <a:r>
              <a:rPr lang="pt-BR" sz="2000" dirty="0"/>
              <a:t> entre as pedras das beiras. No inverno </a:t>
            </a:r>
            <a:r>
              <a:rPr lang="pt-BR" sz="2000" dirty="0" err="1"/>
              <a:t>tamén</a:t>
            </a:r>
            <a:r>
              <a:rPr lang="pt-BR" sz="2000" dirty="0"/>
              <a:t> se </a:t>
            </a:r>
            <a:r>
              <a:rPr lang="pt-BR" sz="2000" dirty="0" err="1"/>
              <a:t>achegan</a:t>
            </a:r>
            <a:r>
              <a:rPr lang="pt-BR" sz="2000" dirty="0"/>
              <a:t> exemplares procedentes de países mais ao norte</a:t>
            </a:r>
          </a:p>
          <a:p>
            <a:r>
              <a:rPr lang="pt-BR" sz="2000" dirty="0" err="1"/>
              <a:t>Recoñécense</a:t>
            </a:r>
            <a:r>
              <a:rPr lang="pt-BR" sz="2000" dirty="0"/>
              <a:t> 4 subespécies:</a:t>
            </a:r>
          </a:p>
          <a:p>
            <a:r>
              <a:rPr lang="pt-BR" sz="1400" i="1" dirty="0"/>
              <a:t>M. </a:t>
            </a:r>
            <a:r>
              <a:rPr lang="pt-BR" sz="1400" i="1" dirty="0" err="1"/>
              <a:t>cinerea</a:t>
            </a:r>
            <a:r>
              <a:rPr lang="pt-BR" sz="1400" i="1" dirty="0"/>
              <a:t> </a:t>
            </a:r>
            <a:r>
              <a:rPr lang="pt-BR" sz="1400" i="1" dirty="0" err="1"/>
              <a:t>canariensis</a:t>
            </a:r>
            <a:r>
              <a:rPr lang="pt-BR" sz="1400" dirty="0"/>
              <a:t>, das </a:t>
            </a:r>
            <a:r>
              <a:rPr lang="pt-BR" sz="1400" dirty="0" err="1"/>
              <a:t>Illas</a:t>
            </a:r>
            <a:r>
              <a:rPr lang="pt-BR" sz="1400" dirty="0"/>
              <a:t> Canarias.</a:t>
            </a:r>
          </a:p>
          <a:p>
            <a:r>
              <a:rPr lang="pt-BR" sz="1400" i="1" dirty="0"/>
              <a:t>M. </a:t>
            </a:r>
            <a:r>
              <a:rPr lang="pt-BR" sz="1400" i="1" dirty="0" err="1"/>
              <a:t>cinerea</a:t>
            </a:r>
            <a:r>
              <a:rPr lang="pt-BR" sz="1400" i="1" dirty="0"/>
              <a:t> </a:t>
            </a:r>
            <a:r>
              <a:rPr lang="pt-BR" sz="1400" i="1" dirty="0" err="1"/>
              <a:t>cinerea</a:t>
            </a:r>
            <a:r>
              <a:rPr lang="pt-BR" sz="1400" dirty="0"/>
              <a:t>, de </a:t>
            </a:r>
            <a:r>
              <a:rPr lang="pt-BR" sz="1400" dirty="0" err="1"/>
              <a:t>Eurasia</a:t>
            </a:r>
            <a:r>
              <a:rPr lang="pt-BR" sz="1400" dirty="0"/>
              <a:t> e do Norte de África.</a:t>
            </a:r>
          </a:p>
          <a:p>
            <a:r>
              <a:rPr lang="pt-BR" sz="1400" i="1" dirty="0"/>
              <a:t>M. </a:t>
            </a:r>
            <a:r>
              <a:rPr lang="pt-BR" sz="1400" i="1" dirty="0" err="1"/>
              <a:t>cinerea</a:t>
            </a:r>
            <a:r>
              <a:rPr lang="pt-BR" sz="1400" i="1" dirty="0"/>
              <a:t> </a:t>
            </a:r>
            <a:r>
              <a:rPr lang="pt-BR" sz="1400" i="1" dirty="0" err="1"/>
              <a:t>patriciae</a:t>
            </a:r>
            <a:r>
              <a:rPr lang="pt-BR" sz="1400" dirty="0"/>
              <a:t>, das </a:t>
            </a:r>
            <a:r>
              <a:rPr lang="pt-BR" sz="1400" dirty="0" err="1"/>
              <a:t>illas</a:t>
            </a:r>
            <a:r>
              <a:rPr lang="pt-BR" sz="1400" dirty="0"/>
              <a:t> dos Açores.</a:t>
            </a:r>
          </a:p>
          <a:p>
            <a:r>
              <a:rPr lang="pt-BR" sz="1400" i="1" dirty="0"/>
              <a:t>M. </a:t>
            </a:r>
            <a:r>
              <a:rPr lang="pt-BR" sz="1400" i="1" dirty="0" err="1"/>
              <a:t>cinerea</a:t>
            </a:r>
            <a:r>
              <a:rPr lang="pt-BR" sz="1400" i="1" dirty="0"/>
              <a:t> </a:t>
            </a:r>
            <a:r>
              <a:rPr lang="pt-BR" sz="1400" i="1" dirty="0" err="1"/>
              <a:t>schmitzi</a:t>
            </a:r>
            <a:r>
              <a:rPr lang="pt-BR" sz="1400" dirty="0"/>
              <a:t>, das </a:t>
            </a:r>
            <a:r>
              <a:rPr lang="pt-BR" sz="1400" dirty="0" err="1"/>
              <a:t>illas</a:t>
            </a:r>
            <a:r>
              <a:rPr lang="pt-BR" sz="1400" dirty="0"/>
              <a:t> de Madeira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t="11468" r="10299" b="10415"/>
          <a:stretch/>
        </p:blipFill>
        <p:spPr>
          <a:xfrm>
            <a:off x="5705340" y="667734"/>
            <a:ext cx="6132523" cy="52694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86" y="4374797"/>
            <a:ext cx="3547414" cy="233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39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3714" y="257576"/>
            <a:ext cx="442601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 err="1"/>
              <a:t>Motacilla</a:t>
            </a:r>
            <a:r>
              <a:rPr lang="es-ES" sz="2400" b="1" i="1" dirty="0"/>
              <a:t> </a:t>
            </a:r>
            <a:r>
              <a:rPr lang="es-ES" sz="2400" b="1" i="1" dirty="0" err="1"/>
              <a:t>citreola</a:t>
            </a:r>
            <a:r>
              <a:rPr lang="es-ES" sz="2400" b="1" i="1" dirty="0"/>
              <a:t> </a:t>
            </a:r>
          </a:p>
          <a:p>
            <a:r>
              <a:rPr lang="es-ES" sz="2000" dirty="0"/>
              <a:t>(</a:t>
            </a:r>
            <a:r>
              <a:rPr lang="es-ES" sz="2000" b="1" dirty="0" err="1"/>
              <a:t>Lavandeira</a:t>
            </a:r>
            <a:r>
              <a:rPr lang="es-ES" sz="2000" b="1" dirty="0"/>
              <a:t> citrina</a:t>
            </a:r>
            <a:r>
              <a:rPr lang="es-ES" sz="2000" dirty="0"/>
              <a:t>). </a:t>
            </a:r>
          </a:p>
          <a:p>
            <a:r>
              <a:rPr lang="es-ES" sz="2000" dirty="0"/>
              <a:t>Vive e cría en </a:t>
            </a:r>
            <a:r>
              <a:rPr lang="es-ES" sz="2000" dirty="0" err="1"/>
              <a:t>pradeiras</a:t>
            </a:r>
            <a:r>
              <a:rPr lang="es-ES" sz="2000" dirty="0"/>
              <a:t> húmidas e </a:t>
            </a:r>
            <a:r>
              <a:rPr lang="es-ES" sz="2000" dirty="0" err="1"/>
              <a:t>turbeiras</a:t>
            </a:r>
            <a:r>
              <a:rPr lang="es-ES" sz="2000" dirty="0"/>
              <a:t> das zonas temperadas de Asia (Rusia, Siberia e Mongolia) e pasa o inverno </a:t>
            </a:r>
            <a:r>
              <a:rPr lang="es-ES" sz="2000" dirty="0" err="1"/>
              <a:t>na</a:t>
            </a:r>
            <a:r>
              <a:rPr lang="es-ES" sz="2000" dirty="0"/>
              <a:t> India e no sudeste de Asia .</a:t>
            </a:r>
          </a:p>
          <a:p>
            <a:r>
              <a:rPr lang="es-ES" sz="2000" dirty="0"/>
              <a:t>Aniña no chan e pon entre 4 e 5 ovos manchados. </a:t>
            </a:r>
          </a:p>
          <a:p>
            <a:r>
              <a:rPr lang="es-ES" sz="2000" dirty="0"/>
              <a:t>Mide de 15 a 17 cm.</a:t>
            </a:r>
          </a:p>
          <a:p>
            <a:r>
              <a:rPr lang="es-ES" sz="2000" dirty="0"/>
              <a:t>Subespecies:</a:t>
            </a:r>
          </a:p>
          <a:p>
            <a:r>
              <a:rPr lang="es-ES" sz="1400" i="1" dirty="0" err="1"/>
              <a:t>Motacilla</a:t>
            </a:r>
            <a:r>
              <a:rPr lang="es-ES" sz="1400" i="1" dirty="0"/>
              <a:t> </a:t>
            </a:r>
            <a:r>
              <a:rPr lang="es-ES" sz="1400" i="1" dirty="0" err="1"/>
              <a:t>citreola</a:t>
            </a:r>
            <a:r>
              <a:rPr lang="es-ES" sz="1400" i="1" dirty="0"/>
              <a:t> </a:t>
            </a:r>
            <a:r>
              <a:rPr lang="es-ES" sz="1400" i="1" dirty="0" err="1"/>
              <a:t>calcarata</a:t>
            </a:r>
            <a:endParaRPr lang="es-ES" sz="1400" i="1" dirty="0"/>
          </a:p>
          <a:p>
            <a:r>
              <a:rPr lang="es-ES" sz="1400" i="1" dirty="0" err="1"/>
              <a:t>Motacilla</a:t>
            </a:r>
            <a:r>
              <a:rPr lang="es-ES" sz="1400" i="1" dirty="0"/>
              <a:t> </a:t>
            </a:r>
            <a:r>
              <a:rPr lang="es-ES" sz="1400" i="1" dirty="0" err="1"/>
              <a:t>citreola</a:t>
            </a:r>
            <a:r>
              <a:rPr lang="es-ES" sz="1400" i="1" dirty="0"/>
              <a:t> </a:t>
            </a:r>
            <a:r>
              <a:rPr lang="es-ES" sz="1400" i="1" dirty="0" err="1"/>
              <a:t>citreola</a:t>
            </a:r>
            <a:endParaRPr lang="es-ES" sz="1400" i="1" dirty="0"/>
          </a:p>
          <a:p>
            <a:r>
              <a:rPr lang="es-ES" sz="1400" i="1" dirty="0" err="1"/>
              <a:t>Motacilla</a:t>
            </a:r>
            <a:r>
              <a:rPr lang="es-ES" sz="1400" i="1" dirty="0"/>
              <a:t> </a:t>
            </a:r>
            <a:r>
              <a:rPr lang="es-ES" sz="1400" i="1" dirty="0" err="1"/>
              <a:t>citreola</a:t>
            </a:r>
            <a:r>
              <a:rPr lang="es-ES" sz="1400" i="1" dirty="0"/>
              <a:t> </a:t>
            </a:r>
            <a:r>
              <a:rPr lang="es-ES" sz="1400" i="1" dirty="0" err="1"/>
              <a:t>werae</a:t>
            </a:r>
            <a:endParaRPr lang="es-ES" sz="1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4275787"/>
            <a:ext cx="3470319" cy="22626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11364" r="15988"/>
          <a:stretch/>
        </p:blipFill>
        <p:spPr>
          <a:xfrm>
            <a:off x="5048519" y="464909"/>
            <a:ext cx="6722771" cy="56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6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4646" y="297209"/>
            <a:ext cx="429700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Motacilla</a:t>
            </a:r>
            <a:r>
              <a:rPr lang="gl-ES" sz="2400" b="1" i="1" dirty="0"/>
              <a:t> clara </a:t>
            </a:r>
            <a:r>
              <a:rPr lang="gl-ES" sz="2000" dirty="0"/>
              <a:t>(</a:t>
            </a:r>
            <a:r>
              <a:rPr lang="gl-ES" sz="2000" b="1" dirty="0"/>
              <a:t>lavandeira clara </a:t>
            </a:r>
            <a:r>
              <a:rPr lang="gl-ES" sz="2000" dirty="0"/>
              <a:t>ou </a:t>
            </a:r>
            <a:r>
              <a:rPr lang="gl-ES" sz="2000" b="1" dirty="0"/>
              <a:t>lavandeira de montaña</a:t>
            </a:r>
            <a:r>
              <a:rPr lang="gl-ES" sz="2000" dirty="0"/>
              <a:t>). Atópase nos bosques secos subtropicais ou tropicais e nos bosques húmidos de montaña, á beira dos ríos de corrente rápida, de África ao sur do </a:t>
            </a:r>
            <a:r>
              <a:rPr lang="gl-ES" sz="2000" dirty="0" err="1"/>
              <a:t>Sahara</a:t>
            </a:r>
            <a:r>
              <a:rPr lang="gl-ES" sz="2000" dirty="0"/>
              <a:t>, desde Guinea e o sur de Etiopía até </a:t>
            </a:r>
            <a:r>
              <a:rPr lang="gl-ES" sz="2000" dirty="0" err="1"/>
              <a:t>Suráfrica</a:t>
            </a:r>
            <a:r>
              <a:rPr lang="gl-ES" sz="2000" dirty="0"/>
              <a:t>.</a:t>
            </a:r>
          </a:p>
          <a:p>
            <a:r>
              <a:rPr lang="gl-ES" sz="2000" dirty="0"/>
              <a:t>Mide algo menos de 20 </a:t>
            </a:r>
            <a:r>
              <a:rPr lang="gl-ES" sz="2000" dirty="0" err="1"/>
              <a:t>cm</a:t>
            </a:r>
            <a:r>
              <a:rPr lang="gl-ES" sz="2000" dirty="0"/>
              <a:t> e pesa arredor de 20 g. </a:t>
            </a:r>
          </a:p>
          <a:p>
            <a:r>
              <a:rPr lang="gl-ES" sz="2000" dirty="0"/>
              <a:t>Recoñécense 3 subespecies: </a:t>
            </a:r>
          </a:p>
          <a:p>
            <a:r>
              <a:rPr lang="gl-ES" sz="1400" i="1" dirty="0" err="1"/>
              <a:t>Motacilla</a:t>
            </a:r>
            <a:r>
              <a:rPr lang="gl-ES" sz="1400" i="1" dirty="0"/>
              <a:t> clara </a:t>
            </a:r>
            <a:r>
              <a:rPr lang="gl-ES" sz="1400" i="1" dirty="0" err="1"/>
              <a:t>clara</a:t>
            </a:r>
            <a:r>
              <a:rPr lang="gl-ES" sz="1400" dirty="0"/>
              <a:t>, de Etiopía.</a:t>
            </a:r>
          </a:p>
          <a:p>
            <a:r>
              <a:rPr lang="gl-ES" sz="1400" i="1" dirty="0" err="1"/>
              <a:t>Motacilla</a:t>
            </a:r>
            <a:r>
              <a:rPr lang="gl-ES" sz="1400" i="1" dirty="0"/>
              <a:t> clara </a:t>
            </a:r>
            <a:r>
              <a:rPr lang="gl-ES" sz="1400" i="1" dirty="0" err="1"/>
              <a:t>chapini</a:t>
            </a:r>
            <a:r>
              <a:rPr lang="gl-ES" sz="1400" dirty="0"/>
              <a:t>, de Serra Leoa até </a:t>
            </a:r>
            <a:r>
              <a:rPr lang="gl-ES" sz="1400" dirty="0" err="1"/>
              <a:t>Gabon</a:t>
            </a:r>
            <a:r>
              <a:rPr lang="gl-ES" sz="1400" dirty="0"/>
              <a:t>, a República Democrática do Congo e do oeste de Uganda.</a:t>
            </a:r>
          </a:p>
          <a:p>
            <a:r>
              <a:rPr lang="gl-ES" sz="1400" i="1" dirty="0" err="1"/>
              <a:t>Motacilla</a:t>
            </a:r>
            <a:r>
              <a:rPr lang="gl-ES" sz="1400" i="1" dirty="0"/>
              <a:t> clara </a:t>
            </a:r>
            <a:r>
              <a:rPr lang="gl-ES" sz="1400" i="1" dirty="0" err="1"/>
              <a:t>torrentium</a:t>
            </a:r>
            <a:r>
              <a:rPr lang="gl-ES" sz="1400" dirty="0"/>
              <a:t>, do leste de Uganda até </a:t>
            </a:r>
            <a:r>
              <a:rPr lang="gl-ES" sz="1400" dirty="0" err="1"/>
              <a:t>Kenia</a:t>
            </a:r>
            <a:r>
              <a:rPr lang="gl-ES" sz="1400" dirty="0"/>
              <a:t>, </a:t>
            </a:r>
            <a:r>
              <a:rPr lang="gl-ES" sz="1400" dirty="0" err="1"/>
              <a:t>Rwanda</a:t>
            </a:r>
            <a:r>
              <a:rPr lang="gl-ES" sz="1400" dirty="0"/>
              <a:t>, Angola e Sudáfrica.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51" y="1047326"/>
            <a:ext cx="7452822" cy="46580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"/>
          <a:stretch/>
        </p:blipFill>
        <p:spPr>
          <a:xfrm>
            <a:off x="1101771" y="4646898"/>
            <a:ext cx="2079312" cy="21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37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1" y="210226"/>
            <a:ext cx="3172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1" dirty="0" err="1"/>
              <a:t>Motacilla</a:t>
            </a:r>
            <a:r>
              <a:rPr lang="fr-FR" sz="2400" b="1" i="1" dirty="0"/>
              <a:t> </a:t>
            </a:r>
            <a:r>
              <a:rPr lang="fr-FR" sz="2400" b="1" i="1" dirty="0" err="1"/>
              <a:t>flaviventris</a:t>
            </a:r>
            <a:r>
              <a:rPr lang="fr-FR" sz="2400" b="1" i="1" dirty="0"/>
              <a:t> </a:t>
            </a:r>
            <a:r>
              <a:rPr lang="fr-FR" sz="2000" dirty="0"/>
              <a:t>(</a:t>
            </a:r>
            <a:r>
              <a:rPr lang="fr-FR" sz="2000" b="1" dirty="0" err="1"/>
              <a:t>lavandeira</a:t>
            </a:r>
            <a:r>
              <a:rPr lang="fr-FR" sz="2000" b="1" dirty="0"/>
              <a:t> malgache </a:t>
            </a:r>
            <a:r>
              <a:rPr lang="fr-FR" sz="2000" dirty="0"/>
              <a:t>ou </a:t>
            </a:r>
            <a:r>
              <a:rPr lang="fr-FR" sz="2000" b="1" dirty="0" err="1"/>
              <a:t>lavandeira</a:t>
            </a:r>
            <a:r>
              <a:rPr lang="fr-FR" sz="2000" b="1" dirty="0"/>
              <a:t> de Madagascar</a:t>
            </a:r>
            <a:r>
              <a:rPr lang="fr-FR" sz="2000" dirty="0"/>
              <a:t>). É </a:t>
            </a:r>
            <a:r>
              <a:rPr lang="fr-FR" sz="2000" dirty="0" err="1"/>
              <a:t>endémica</a:t>
            </a:r>
            <a:r>
              <a:rPr lang="fr-FR" sz="2000" dirty="0"/>
              <a:t> de Madagascar, onde se </a:t>
            </a:r>
            <a:r>
              <a:rPr lang="fr-FR" sz="2000" dirty="0" err="1"/>
              <a:t>atopa</a:t>
            </a:r>
            <a:r>
              <a:rPr lang="fr-FR" sz="2000" dirty="0"/>
              <a:t> en </a:t>
            </a:r>
            <a:r>
              <a:rPr lang="fr-FR" sz="2000" dirty="0" err="1"/>
              <a:t>pasteiros</a:t>
            </a:r>
            <a:r>
              <a:rPr lang="fr-FR" sz="2000" dirty="0"/>
              <a:t> </a:t>
            </a:r>
            <a:r>
              <a:rPr lang="fr-FR" sz="2000" dirty="0" err="1"/>
              <a:t>húmidos</a:t>
            </a:r>
            <a:r>
              <a:rPr lang="fr-FR" sz="2000" dirty="0"/>
              <a:t> ou </a:t>
            </a:r>
            <a:r>
              <a:rPr lang="fr-FR" sz="2000" dirty="0" err="1"/>
              <a:t>asolagabeis</a:t>
            </a:r>
            <a:r>
              <a:rPr lang="fr-FR" sz="2000" dirty="0"/>
              <a:t>, </a:t>
            </a:r>
            <a:r>
              <a:rPr lang="fr-FR" sz="2000" dirty="0" err="1"/>
              <a:t>ás</a:t>
            </a:r>
            <a:r>
              <a:rPr lang="fr-FR" sz="2000" dirty="0"/>
              <a:t> </a:t>
            </a:r>
            <a:r>
              <a:rPr lang="fr-FR" sz="2000" dirty="0" err="1"/>
              <a:t>beiras</a:t>
            </a:r>
            <a:r>
              <a:rPr lang="fr-FR" sz="2000" dirty="0"/>
              <a:t> dos </a:t>
            </a:r>
            <a:r>
              <a:rPr lang="fr-FR" sz="2000" dirty="0" err="1"/>
              <a:t>ríos</a:t>
            </a:r>
            <a:r>
              <a:rPr lang="fr-FR" sz="2000" dirty="0"/>
              <a:t> e outras </a:t>
            </a:r>
            <a:r>
              <a:rPr lang="fr-FR" sz="2000" dirty="0" err="1"/>
              <a:t>masas</a:t>
            </a:r>
            <a:r>
              <a:rPr lang="fr-FR" sz="2000" dirty="0"/>
              <a:t> de </a:t>
            </a:r>
            <a:r>
              <a:rPr lang="fr-FR" sz="2000" dirty="0" err="1"/>
              <a:t>auga</a:t>
            </a:r>
            <a:r>
              <a:rPr lang="fr-FR" sz="2000" dirty="0"/>
              <a:t>, e nos </a:t>
            </a:r>
            <a:r>
              <a:rPr lang="fr-FR" sz="2000" dirty="0" err="1"/>
              <a:t>núcleos</a:t>
            </a:r>
            <a:r>
              <a:rPr lang="fr-FR" sz="2000" dirty="0"/>
              <a:t> </a:t>
            </a:r>
            <a:r>
              <a:rPr lang="fr-FR" sz="2000" dirty="0" err="1"/>
              <a:t>urbanos</a:t>
            </a:r>
            <a:r>
              <a:rPr lang="fr-FR" sz="2000" dirty="0"/>
              <a:t>, </a:t>
            </a:r>
            <a:r>
              <a:rPr lang="fr-FR" sz="2000" dirty="0" err="1"/>
              <a:t>das</a:t>
            </a:r>
            <a:r>
              <a:rPr lang="fr-FR" sz="2000" dirty="0"/>
              <a:t> zonas </a:t>
            </a:r>
            <a:r>
              <a:rPr lang="fr-FR" sz="2000" dirty="0" err="1"/>
              <a:t>tropicais</a:t>
            </a:r>
            <a:r>
              <a:rPr lang="fr-FR" sz="2000" dirty="0"/>
              <a:t> e </a:t>
            </a:r>
            <a:r>
              <a:rPr lang="fr-FR" sz="2000" dirty="0" err="1"/>
              <a:t>subtropicais</a:t>
            </a:r>
            <a:r>
              <a:rPr lang="fr-FR" sz="2000" dirty="0"/>
              <a:t>.</a:t>
            </a:r>
          </a:p>
          <a:p>
            <a:r>
              <a:rPr lang="fr-FR" sz="2000" dirty="0"/>
              <a:t>A </a:t>
            </a:r>
            <a:r>
              <a:rPr lang="fr-FR" sz="2000" dirty="0" err="1"/>
              <a:t>femia</a:t>
            </a:r>
            <a:r>
              <a:rPr lang="fr-FR" sz="2000" dirty="0"/>
              <a:t> é un algo </a:t>
            </a:r>
            <a:r>
              <a:rPr lang="fr-FR" sz="2000" dirty="0" err="1"/>
              <a:t>máis</a:t>
            </a:r>
            <a:r>
              <a:rPr lang="fr-FR" sz="2000" dirty="0"/>
              <a:t> </a:t>
            </a:r>
            <a:r>
              <a:rPr lang="fr-FR" sz="2000" dirty="0" err="1"/>
              <a:t>clara</a:t>
            </a:r>
            <a:r>
              <a:rPr lang="fr-FR" sz="2000" dirty="0"/>
              <a:t> que o macho.</a:t>
            </a:r>
          </a:p>
          <a:p>
            <a:r>
              <a:rPr lang="fr-FR" sz="2000" dirty="0" err="1"/>
              <a:t>Mide</a:t>
            </a:r>
            <a:r>
              <a:rPr lang="fr-FR" sz="2000" dirty="0"/>
              <a:t> uns 19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37" y="467802"/>
            <a:ext cx="8082382" cy="60617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4511326"/>
            <a:ext cx="2119693" cy="21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8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7426" y="206233"/>
            <a:ext cx="440457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flava </a:t>
            </a:r>
            <a:r>
              <a:rPr lang="pt-BR" sz="2000" dirty="0"/>
              <a:t>(</a:t>
            </a:r>
            <a:r>
              <a:rPr lang="pt-BR" sz="2000" b="1" dirty="0"/>
              <a:t>lavandeira </a:t>
            </a:r>
            <a:r>
              <a:rPr lang="pt-BR" sz="2000" b="1" dirty="0" err="1"/>
              <a:t>verdeal</a:t>
            </a:r>
            <a:r>
              <a:rPr lang="pt-BR" sz="2000" b="1" dirty="0"/>
              <a:t> </a:t>
            </a:r>
            <a:r>
              <a:rPr lang="pt-BR" sz="2000" dirty="0"/>
              <a:t>ou </a:t>
            </a:r>
            <a:r>
              <a:rPr lang="pt-BR" sz="2000" b="1" dirty="0"/>
              <a:t>lavandeira amarela</a:t>
            </a:r>
            <a:r>
              <a:rPr lang="pt-BR" sz="2000" dirty="0"/>
              <a:t>). </a:t>
            </a:r>
            <a:r>
              <a:rPr lang="pt-BR" sz="2000" dirty="0" err="1"/>
              <a:t>Atópase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espazos</a:t>
            </a:r>
            <a:r>
              <a:rPr lang="pt-BR" sz="2000" dirty="0"/>
              <a:t> abertos,  prados húmidos, e próximos á auga, de </a:t>
            </a:r>
            <a:r>
              <a:rPr lang="pt-BR" sz="2000" dirty="0" err="1"/>
              <a:t>Eurasia</a:t>
            </a:r>
            <a:r>
              <a:rPr lang="pt-BR" sz="2000" dirty="0"/>
              <a:t> e África.</a:t>
            </a:r>
          </a:p>
          <a:p>
            <a:r>
              <a:rPr lang="pt-BR" sz="2000" dirty="0"/>
              <a:t>É migrante estacional: </a:t>
            </a:r>
            <a:r>
              <a:rPr lang="pt-BR" sz="2000" dirty="0" err="1"/>
              <a:t>pasa</a:t>
            </a:r>
            <a:r>
              <a:rPr lang="pt-BR" sz="2000" dirty="0"/>
              <a:t> o </a:t>
            </a:r>
            <a:r>
              <a:rPr lang="pt-BR" sz="2000" dirty="0" err="1"/>
              <a:t>verán</a:t>
            </a:r>
            <a:r>
              <a:rPr lang="pt-BR" sz="2000" dirty="0"/>
              <a:t>, e cria, nas áreas do norte e inverna nas do </a:t>
            </a:r>
            <a:r>
              <a:rPr lang="pt-BR" sz="2000" dirty="0" err="1"/>
              <a:t>sur</a:t>
            </a:r>
            <a:r>
              <a:rPr lang="pt-BR" sz="2000" dirty="0"/>
              <a:t>, mais é residente </a:t>
            </a:r>
            <a:r>
              <a:rPr lang="pt-BR" sz="2000" dirty="0" err="1"/>
              <a:t>nalgúns</a:t>
            </a:r>
            <a:r>
              <a:rPr lang="pt-BR" sz="2000" dirty="0"/>
              <a:t> </a:t>
            </a:r>
            <a:r>
              <a:rPr lang="pt-BR" sz="2000" dirty="0" err="1"/>
              <a:t>puntos</a:t>
            </a:r>
            <a:r>
              <a:rPr lang="pt-BR" sz="2000" dirty="0"/>
              <a:t> do norte de África.</a:t>
            </a:r>
          </a:p>
          <a:p>
            <a:r>
              <a:rPr lang="pt-BR" sz="2000" dirty="0" err="1"/>
              <a:t>En</a:t>
            </a:r>
            <a:r>
              <a:rPr lang="pt-BR" sz="2000" dirty="0"/>
              <a:t> Galiza é estival e </a:t>
            </a:r>
            <a:r>
              <a:rPr lang="pt-BR" sz="2000" dirty="0" err="1"/>
              <a:t>común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entre 15 e 16 cm. </a:t>
            </a:r>
          </a:p>
          <a:p>
            <a:r>
              <a:rPr lang="pt-BR" sz="2000" dirty="0" err="1"/>
              <a:t>Fai</a:t>
            </a:r>
            <a:r>
              <a:rPr lang="pt-BR" sz="2000" dirty="0"/>
              <a:t> o </a:t>
            </a:r>
            <a:r>
              <a:rPr lang="pt-BR" sz="2000" dirty="0" err="1"/>
              <a:t>niño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matos, onde </a:t>
            </a:r>
            <a:r>
              <a:rPr lang="pt-BR" sz="2000" dirty="0" err="1"/>
              <a:t>pon</a:t>
            </a:r>
            <a:r>
              <a:rPr lang="pt-BR" sz="2000" dirty="0"/>
              <a:t> de 4 a 8 ovos de pintas.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/>
          <a:stretch/>
        </p:blipFill>
        <p:spPr>
          <a:xfrm>
            <a:off x="772730" y="4092077"/>
            <a:ext cx="3554569" cy="25491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22779" b="10322"/>
          <a:stretch/>
        </p:blipFill>
        <p:spPr>
          <a:xfrm flipH="1">
            <a:off x="4849904" y="206233"/>
            <a:ext cx="6972902" cy="59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8890" y="483616"/>
            <a:ext cx="506569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Recoñécense</a:t>
            </a:r>
            <a:r>
              <a:rPr lang="pt-BR" sz="2400" dirty="0"/>
              <a:t> 10 </a:t>
            </a:r>
            <a:r>
              <a:rPr lang="pt-BR" sz="2400" dirty="0" err="1"/>
              <a:t>subespecies</a:t>
            </a:r>
            <a:r>
              <a:rPr lang="pt-BR" sz="2400" dirty="0"/>
              <a:t>: 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flava. </a:t>
            </a:r>
            <a:r>
              <a:rPr lang="pt-BR" sz="1400" dirty="0">
                <a:solidFill>
                  <a:prstClr val="black"/>
                </a:solidFill>
              </a:rPr>
              <a:t>Habita desde o </a:t>
            </a:r>
            <a:r>
              <a:rPr lang="pt-BR" sz="1400" dirty="0" err="1">
                <a:solidFill>
                  <a:prstClr val="black"/>
                </a:solidFill>
              </a:rPr>
              <a:t>sur</a:t>
            </a:r>
            <a:r>
              <a:rPr lang="pt-BR" sz="1400" dirty="0">
                <a:solidFill>
                  <a:prstClr val="black"/>
                </a:solidFill>
              </a:rPr>
              <a:t> de </a:t>
            </a:r>
            <a:r>
              <a:rPr lang="pt-BR" sz="1400" dirty="0" err="1">
                <a:solidFill>
                  <a:prstClr val="black"/>
                </a:solidFill>
              </a:rPr>
              <a:t>Escandinavia</a:t>
            </a:r>
            <a:r>
              <a:rPr lang="pt-BR" sz="1400" dirty="0">
                <a:solidFill>
                  <a:prstClr val="black"/>
                </a:solidFill>
              </a:rPr>
              <a:t> até Francia, chegando polo leste aos montes Urais. Inverna na África </a:t>
            </a:r>
            <a:r>
              <a:rPr lang="pt-BR" sz="1400" dirty="0" err="1">
                <a:solidFill>
                  <a:prstClr val="black"/>
                </a:solidFill>
              </a:rPr>
              <a:t>subsahariana</a:t>
            </a:r>
            <a:r>
              <a:rPr lang="pt-BR" sz="14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flavissima</a:t>
            </a:r>
            <a:r>
              <a:rPr lang="pt-BR" sz="1400" dirty="0">
                <a:solidFill>
                  <a:prstClr val="black"/>
                </a:solidFill>
              </a:rPr>
              <a:t>. Habita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  <a:r>
              <a:rPr lang="pt-BR" sz="1400" dirty="0" err="1">
                <a:solidFill>
                  <a:prstClr val="black"/>
                </a:solidFill>
              </a:rPr>
              <a:t>Gran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  <a:r>
              <a:rPr lang="pt-BR" sz="1400" dirty="0" err="1">
                <a:solidFill>
                  <a:prstClr val="black"/>
                </a:solidFill>
              </a:rPr>
              <a:t>Bretaña</a:t>
            </a:r>
            <a:r>
              <a:rPr lang="pt-BR" sz="1400" dirty="0">
                <a:solidFill>
                  <a:prstClr val="black"/>
                </a:solidFill>
              </a:rPr>
              <a:t> e os países arredor do Canal da Mancha. Inverna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África.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thunbergi</a:t>
            </a:r>
            <a:r>
              <a:rPr lang="pt-BR" sz="1400" dirty="0">
                <a:solidFill>
                  <a:prstClr val="black"/>
                </a:solidFill>
              </a:rPr>
              <a:t>. Habita no norte de Europa e o noroeste de </a:t>
            </a:r>
            <a:r>
              <a:rPr lang="pt-BR" sz="1400" dirty="0" err="1">
                <a:solidFill>
                  <a:prstClr val="black"/>
                </a:solidFill>
              </a:rPr>
              <a:t>Siberia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  <a:r>
              <a:rPr lang="pt-BR" sz="1400" dirty="0" err="1">
                <a:solidFill>
                  <a:prstClr val="black"/>
                </a:solidFill>
              </a:rPr>
              <a:t>Pasa</a:t>
            </a:r>
            <a:r>
              <a:rPr lang="pt-BR" sz="1400" dirty="0">
                <a:solidFill>
                  <a:prstClr val="black"/>
                </a:solidFill>
              </a:rPr>
              <a:t> o inverno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África, na </a:t>
            </a:r>
            <a:r>
              <a:rPr lang="pt-BR" sz="1400" dirty="0" err="1">
                <a:solidFill>
                  <a:prstClr val="black"/>
                </a:solidFill>
              </a:rPr>
              <a:t>India</a:t>
            </a:r>
            <a:r>
              <a:rPr lang="pt-BR" sz="1400" dirty="0">
                <a:solidFill>
                  <a:prstClr val="black"/>
                </a:solidFill>
              </a:rPr>
              <a:t> e no sueste asiático.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iberiae</a:t>
            </a:r>
            <a:r>
              <a:rPr lang="pt-BR" sz="1400" dirty="0">
                <a:solidFill>
                  <a:prstClr val="black"/>
                </a:solidFill>
              </a:rPr>
              <a:t>. Habita no sueste de Francia, a península Ibérica e o norte de África, desde Marrocos a </a:t>
            </a:r>
            <a:r>
              <a:rPr lang="pt-BR" sz="1400" dirty="0" err="1">
                <a:solidFill>
                  <a:prstClr val="black"/>
                </a:solidFill>
              </a:rPr>
              <a:t>Tunisia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  <a:r>
              <a:rPr lang="pt-BR" sz="1400" dirty="0" err="1">
                <a:solidFill>
                  <a:prstClr val="black"/>
                </a:solidFill>
              </a:rPr>
              <a:t>Pasa</a:t>
            </a:r>
            <a:r>
              <a:rPr lang="pt-BR" sz="1400" dirty="0">
                <a:solidFill>
                  <a:prstClr val="black"/>
                </a:solidFill>
              </a:rPr>
              <a:t> o inverno na África </a:t>
            </a:r>
            <a:r>
              <a:rPr lang="pt-BR" sz="1400" dirty="0" err="1">
                <a:solidFill>
                  <a:prstClr val="black"/>
                </a:solidFill>
              </a:rPr>
              <a:t>subsahariana</a:t>
            </a:r>
            <a:r>
              <a:rPr lang="pt-BR" sz="1400" dirty="0">
                <a:solidFill>
                  <a:prstClr val="black"/>
                </a:solidFill>
              </a:rPr>
              <a:t>, desde Gambia a </a:t>
            </a:r>
            <a:r>
              <a:rPr lang="pt-BR" sz="1400" dirty="0" err="1">
                <a:solidFill>
                  <a:prstClr val="black"/>
                </a:solidFill>
              </a:rPr>
              <a:t>Camerún</a:t>
            </a:r>
            <a:r>
              <a:rPr lang="pt-BR" sz="14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cinereocapilla</a:t>
            </a:r>
            <a:r>
              <a:rPr lang="pt-BR" sz="1400" dirty="0">
                <a:solidFill>
                  <a:prstClr val="black"/>
                </a:solidFill>
              </a:rPr>
              <a:t>. Habita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  <a:r>
              <a:rPr lang="pt-BR" sz="1400" dirty="0" err="1">
                <a:solidFill>
                  <a:prstClr val="black"/>
                </a:solidFill>
              </a:rPr>
              <a:t>Sicilia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Sardeña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Italia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Eslovenia</a:t>
            </a:r>
            <a:r>
              <a:rPr lang="pt-BR" sz="1400" dirty="0">
                <a:solidFill>
                  <a:prstClr val="black"/>
                </a:solidFill>
              </a:rPr>
              <a:t>. Inverna na costa de </a:t>
            </a:r>
            <a:r>
              <a:rPr lang="pt-BR" sz="1400" dirty="0" err="1">
                <a:solidFill>
                  <a:prstClr val="black"/>
                </a:solidFill>
              </a:rPr>
              <a:t>Tunisia</a:t>
            </a:r>
            <a:r>
              <a:rPr lang="pt-BR" sz="1400" dirty="0">
                <a:solidFill>
                  <a:prstClr val="black"/>
                </a:solidFill>
              </a:rPr>
              <a:t> e </a:t>
            </a:r>
            <a:r>
              <a:rPr lang="pt-BR" sz="1400" dirty="0" err="1">
                <a:solidFill>
                  <a:prstClr val="black"/>
                </a:solidFill>
              </a:rPr>
              <a:t>Alxeria</a:t>
            </a:r>
            <a:r>
              <a:rPr lang="pt-BR" sz="1400" dirty="0">
                <a:solidFill>
                  <a:prstClr val="black"/>
                </a:solidFill>
              </a:rPr>
              <a:t>, chegando ata </a:t>
            </a:r>
            <a:r>
              <a:rPr lang="pt-BR" sz="1400" dirty="0" err="1">
                <a:solidFill>
                  <a:prstClr val="black"/>
                </a:solidFill>
              </a:rPr>
              <a:t>Malí</a:t>
            </a:r>
            <a:r>
              <a:rPr lang="pt-BR" sz="1400" dirty="0">
                <a:solidFill>
                  <a:prstClr val="black"/>
                </a:solidFill>
              </a:rPr>
              <a:t> e o lago </a:t>
            </a:r>
            <a:r>
              <a:rPr lang="pt-BR" sz="1400" dirty="0" err="1">
                <a:solidFill>
                  <a:prstClr val="black"/>
                </a:solidFill>
              </a:rPr>
              <a:t>Chad</a:t>
            </a:r>
            <a:r>
              <a:rPr lang="pt-BR" sz="14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pygmaea</a:t>
            </a:r>
            <a:r>
              <a:rPr lang="pt-BR" sz="1400" dirty="0">
                <a:solidFill>
                  <a:prstClr val="black"/>
                </a:solidFill>
              </a:rPr>
              <a:t>. Habita no curso baixo e no delta do </a:t>
            </a:r>
            <a:r>
              <a:rPr lang="pt-BR" sz="1400" dirty="0" err="1">
                <a:solidFill>
                  <a:prstClr val="black"/>
                </a:solidFill>
              </a:rPr>
              <a:t>río</a:t>
            </a:r>
            <a:r>
              <a:rPr lang="pt-BR" sz="1400" dirty="0">
                <a:solidFill>
                  <a:prstClr val="black"/>
                </a:solidFill>
              </a:rPr>
              <a:t> Nilo, onde reside todo o ano.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feldegg</a:t>
            </a:r>
            <a:r>
              <a:rPr lang="pt-BR" sz="1400" dirty="0">
                <a:solidFill>
                  <a:prstClr val="black"/>
                </a:solidFill>
              </a:rPr>
              <a:t>. Habita nos </a:t>
            </a:r>
            <a:r>
              <a:rPr lang="pt-BR" sz="1400" dirty="0" err="1">
                <a:solidFill>
                  <a:prstClr val="black"/>
                </a:solidFill>
              </a:rPr>
              <a:t>Balcáns</a:t>
            </a:r>
            <a:r>
              <a:rPr lang="pt-BR" sz="1400" dirty="0">
                <a:solidFill>
                  <a:prstClr val="black"/>
                </a:solidFill>
              </a:rPr>
              <a:t> e chega, polo leste, ata o mar </a:t>
            </a:r>
            <a:r>
              <a:rPr lang="pt-BR" sz="1400" dirty="0" err="1">
                <a:solidFill>
                  <a:prstClr val="black"/>
                </a:solidFill>
              </a:rPr>
              <a:t>Caspio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Turquía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Irán</a:t>
            </a:r>
            <a:r>
              <a:rPr lang="pt-BR" sz="1400" dirty="0">
                <a:solidFill>
                  <a:prstClr val="black"/>
                </a:solidFill>
              </a:rPr>
              <a:t> e </a:t>
            </a:r>
            <a:r>
              <a:rPr lang="pt-BR" sz="1400" dirty="0" err="1">
                <a:solidFill>
                  <a:prstClr val="black"/>
                </a:solidFill>
              </a:rPr>
              <a:t>Afganistán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  <a:r>
              <a:rPr lang="pt-BR" sz="1400" dirty="0" err="1">
                <a:solidFill>
                  <a:prstClr val="black"/>
                </a:solidFill>
              </a:rPr>
              <a:t>Pasa</a:t>
            </a:r>
            <a:r>
              <a:rPr lang="pt-BR" sz="1400" dirty="0">
                <a:solidFill>
                  <a:prstClr val="black"/>
                </a:solidFill>
              </a:rPr>
              <a:t> o inverno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África central, desde </a:t>
            </a:r>
            <a:r>
              <a:rPr lang="pt-BR" sz="1400" dirty="0" err="1">
                <a:solidFill>
                  <a:prstClr val="black"/>
                </a:solidFill>
              </a:rPr>
              <a:t>Nixeria</a:t>
            </a:r>
            <a:r>
              <a:rPr lang="pt-BR" sz="1400" dirty="0">
                <a:solidFill>
                  <a:prstClr val="black"/>
                </a:solidFill>
              </a:rPr>
              <a:t>, a Uganda e o </a:t>
            </a:r>
            <a:r>
              <a:rPr lang="pt-BR" sz="1400" dirty="0" err="1">
                <a:solidFill>
                  <a:prstClr val="black"/>
                </a:solidFill>
              </a:rPr>
              <a:t>Sudán</a:t>
            </a:r>
            <a:r>
              <a:rPr lang="pt-BR" sz="14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lutea</a:t>
            </a:r>
            <a:r>
              <a:rPr lang="pt-BR" sz="1400" dirty="0">
                <a:solidFill>
                  <a:prstClr val="black"/>
                </a:solidFill>
              </a:rPr>
              <a:t>. Habita no curso inferior do </a:t>
            </a:r>
            <a:r>
              <a:rPr lang="pt-BR" sz="1400" dirty="0" err="1">
                <a:solidFill>
                  <a:prstClr val="black"/>
                </a:solidFill>
              </a:rPr>
              <a:t>río</a:t>
            </a:r>
            <a:r>
              <a:rPr lang="pt-BR" sz="1400" dirty="0">
                <a:solidFill>
                  <a:prstClr val="black"/>
                </a:solidFill>
              </a:rPr>
              <a:t> Volga ata o </a:t>
            </a:r>
            <a:r>
              <a:rPr lang="pt-BR" sz="1400" dirty="0" err="1">
                <a:solidFill>
                  <a:prstClr val="black"/>
                </a:solidFill>
              </a:rPr>
              <a:t>río</a:t>
            </a:r>
            <a:r>
              <a:rPr lang="pt-BR" sz="1400" dirty="0">
                <a:solidFill>
                  <a:prstClr val="black"/>
                </a:solidFill>
              </a:rPr>
              <a:t> Irtysh e o lago </a:t>
            </a:r>
            <a:r>
              <a:rPr lang="pt-BR" sz="1400" dirty="0" err="1">
                <a:solidFill>
                  <a:prstClr val="black"/>
                </a:solidFill>
              </a:rPr>
              <a:t>Zaysan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  <a:r>
              <a:rPr lang="pt-BR" sz="1400" dirty="0" err="1">
                <a:solidFill>
                  <a:prstClr val="black"/>
                </a:solidFill>
              </a:rPr>
              <a:t>Pasa</a:t>
            </a:r>
            <a:r>
              <a:rPr lang="pt-BR" sz="1400" dirty="0">
                <a:solidFill>
                  <a:prstClr val="black"/>
                </a:solidFill>
              </a:rPr>
              <a:t> o inverno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África e no subcontinente </a:t>
            </a:r>
            <a:r>
              <a:rPr lang="pt-BR" sz="1400" dirty="0" err="1">
                <a:solidFill>
                  <a:prstClr val="black"/>
                </a:solidFill>
              </a:rPr>
              <a:t>indio</a:t>
            </a:r>
            <a:r>
              <a:rPr lang="pt-BR" sz="14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beema</a:t>
            </a:r>
            <a:r>
              <a:rPr lang="pt-BR" sz="1400" dirty="0">
                <a:solidFill>
                  <a:prstClr val="black"/>
                </a:solidFill>
              </a:rPr>
              <a:t>. Habita no oeste de </a:t>
            </a:r>
            <a:r>
              <a:rPr lang="pt-BR" sz="1400" dirty="0" err="1">
                <a:solidFill>
                  <a:prstClr val="black"/>
                </a:solidFill>
              </a:rPr>
              <a:t>Siberia</a:t>
            </a:r>
            <a:r>
              <a:rPr lang="pt-BR" sz="1400" dirty="0">
                <a:solidFill>
                  <a:prstClr val="black"/>
                </a:solidFill>
              </a:rPr>
              <a:t>, ao norte da </a:t>
            </a:r>
            <a:r>
              <a:rPr lang="pt-BR" sz="1400" dirty="0" err="1">
                <a:solidFill>
                  <a:prstClr val="black"/>
                </a:solidFill>
              </a:rPr>
              <a:t>Motacilla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  <a:r>
              <a:rPr lang="pt-BR" sz="1400" dirty="0" err="1">
                <a:solidFill>
                  <a:prstClr val="black"/>
                </a:solidFill>
              </a:rPr>
              <a:t>lutea</a:t>
            </a:r>
            <a:r>
              <a:rPr lang="pt-BR" sz="1400" dirty="0">
                <a:solidFill>
                  <a:prstClr val="black"/>
                </a:solidFill>
              </a:rPr>
              <a:t>. </a:t>
            </a:r>
            <a:r>
              <a:rPr lang="pt-BR" sz="1400" dirty="0" err="1">
                <a:solidFill>
                  <a:prstClr val="black"/>
                </a:solidFill>
              </a:rPr>
              <a:t>Pasa</a:t>
            </a:r>
            <a:r>
              <a:rPr lang="pt-BR" sz="1400" dirty="0">
                <a:solidFill>
                  <a:prstClr val="black"/>
                </a:solidFill>
              </a:rPr>
              <a:t> o inverno no subcontinente </a:t>
            </a:r>
            <a:r>
              <a:rPr lang="pt-BR" sz="1400" dirty="0" err="1">
                <a:solidFill>
                  <a:prstClr val="black"/>
                </a:solidFill>
              </a:rPr>
              <a:t>indio</a:t>
            </a:r>
            <a:r>
              <a:rPr lang="pt-BR" sz="1400" dirty="0">
                <a:solidFill>
                  <a:prstClr val="black"/>
                </a:solidFill>
              </a:rPr>
              <a:t>, no </a:t>
            </a:r>
            <a:r>
              <a:rPr lang="pt-BR" sz="1400" dirty="0" err="1">
                <a:solidFill>
                  <a:prstClr val="black"/>
                </a:solidFill>
              </a:rPr>
              <a:t>sur</a:t>
            </a:r>
            <a:r>
              <a:rPr lang="pt-BR" sz="1400" dirty="0">
                <a:solidFill>
                  <a:prstClr val="black"/>
                </a:solidFill>
              </a:rPr>
              <a:t> de </a:t>
            </a:r>
            <a:r>
              <a:rPr lang="pt-BR" sz="1400" dirty="0" err="1">
                <a:solidFill>
                  <a:prstClr val="black"/>
                </a:solidFill>
              </a:rPr>
              <a:t>Arabia</a:t>
            </a:r>
            <a:r>
              <a:rPr lang="pt-BR" sz="1400" dirty="0">
                <a:solidFill>
                  <a:prstClr val="black"/>
                </a:solidFill>
              </a:rPr>
              <a:t> e </a:t>
            </a:r>
            <a:r>
              <a:rPr lang="pt-BR" sz="1400" dirty="0" err="1">
                <a:solidFill>
                  <a:prstClr val="black"/>
                </a:solidFill>
              </a:rPr>
              <a:t>en</a:t>
            </a:r>
            <a:r>
              <a:rPr lang="pt-BR" sz="1400" dirty="0">
                <a:solidFill>
                  <a:prstClr val="black"/>
                </a:solidFill>
              </a:rPr>
              <a:t> África Oriental.</a:t>
            </a:r>
          </a:p>
          <a:p>
            <a:pPr lvl="0"/>
            <a:r>
              <a:rPr lang="pt-BR" sz="1400" i="1" dirty="0">
                <a:solidFill>
                  <a:prstClr val="black"/>
                </a:solidFill>
              </a:rPr>
              <a:t>M. f. </a:t>
            </a:r>
            <a:r>
              <a:rPr lang="pt-BR" sz="1400" i="1" dirty="0" err="1">
                <a:solidFill>
                  <a:prstClr val="black"/>
                </a:solidFill>
              </a:rPr>
              <a:t>leucocephala</a:t>
            </a:r>
            <a:r>
              <a:rPr lang="pt-BR" sz="1400" dirty="0">
                <a:solidFill>
                  <a:prstClr val="black"/>
                </a:solidFill>
              </a:rPr>
              <a:t>. Habita no noroeste de </a:t>
            </a:r>
            <a:r>
              <a:rPr lang="pt-BR" sz="1400" dirty="0" err="1">
                <a:solidFill>
                  <a:prstClr val="black"/>
                </a:solidFill>
              </a:rPr>
              <a:t>Mongolia</a:t>
            </a:r>
            <a:r>
              <a:rPr lang="pt-BR" sz="1400" dirty="0">
                <a:solidFill>
                  <a:prstClr val="black"/>
                </a:solidFill>
              </a:rPr>
              <a:t> e zonas próximas da China e </a:t>
            </a:r>
            <a:r>
              <a:rPr lang="pt-BR" sz="1400" dirty="0" err="1">
                <a:solidFill>
                  <a:prstClr val="black"/>
                </a:solidFill>
              </a:rPr>
              <a:t>Rusia</a:t>
            </a:r>
            <a:r>
              <a:rPr lang="pt-BR" sz="1400" dirty="0">
                <a:solidFill>
                  <a:prstClr val="black"/>
                </a:solidFill>
              </a:rPr>
              <a:t>. Inverna na </a:t>
            </a:r>
            <a:r>
              <a:rPr lang="pt-BR" sz="1400" dirty="0" err="1">
                <a:solidFill>
                  <a:prstClr val="black"/>
                </a:solidFill>
              </a:rPr>
              <a:t>India</a:t>
            </a:r>
            <a:r>
              <a:rPr lang="pt-BR" sz="1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641" y="622883"/>
            <a:ext cx="6494622" cy="47838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67470" y="5522636"/>
            <a:ext cx="462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Exemplar de </a:t>
            </a:r>
            <a:r>
              <a:rPr lang="gl-ES" i="1" dirty="0" err="1"/>
              <a:t>Motacilla</a:t>
            </a:r>
            <a:r>
              <a:rPr lang="gl-ES" i="1" dirty="0"/>
              <a:t> flava </a:t>
            </a:r>
            <a:r>
              <a:rPr lang="gl-ES" i="1" dirty="0" err="1"/>
              <a:t>iberiae</a:t>
            </a:r>
            <a:endParaRPr lang="gl-ES" i="1" dirty="0"/>
          </a:p>
        </p:txBody>
      </p:sp>
    </p:spTree>
    <p:extLst>
      <p:ext uri="{BB962C8B-B14F-4D97-AF65-F5344CB8AC3E}">
        <p14:creationId xmlns:p14="http://schemas.microsoft.com/office/powerpoint/2010/main" val="14623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741" y="1115946"/>
            <a:ext cx="314673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grandis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</a:t>
            </a:r>
            <a:r>
              <a:rPr lang="pt-BR" sz="2000" b="1" dirty="0" err="1"/>
              <a:t>xaponesa</a:t>
            </a:r>
            <a:r>
              <a:rPr lang="pt-BR" sz="2000" dirty="0"/>
              <a:t>). </a:t>
            </a:r>
            <a:r>
              <a:rPr lang="pt-BR" sz="2000" dirty="0" err="1"/>
              <a:t>Atópase</a:t>
            </a:r>
            <a:r>
              <a:rPr lang="pt-BR" sz="2000" dirty="0"/>
              <a:t> preto da </a:t>
            </a:r>
            <a:r>
              <a:rPr lang="pt-BR" sz="2000" dirty="0" err="1"/>
              <a:t>auga</a:t>
            </a:r>
            <a:r>
              <a:rPr lang="pt-BR" sz="2000" dirty="0"/>
              <a:t> e dos </a:t>
            </a:r>
            <a:r>
              <a:rPr lang="pt-BR" sz="2000" dirty="0" err="1"/>
              <a:t>asentamentos</a:t>
            </a:r>
            <a:r>
              <a:rPr lang="pt-BR" sz="2000" dirty="0"/>
              <a:t> humanos, preferentemente das </a:t>
            </a:r>
            <a:r>
              <a:rPr lang="pt-BR" sz="2000" dirty="0" err="1"/>
              <a:t>montañas</a:t>
            </a:r>
            <a:r>
              <a:rPr lang="pt-BR" sz="2000" dirty="0"/>
              <a:t>, do </a:t>
            </a:r>
            <a:r>
              <a:rPr lang="pt-BR" sz="2000" dirty="0" err="1"/>
              <a:t>Xapón</a:t>
            </a:r>
            <a:r>
              <a:rPr lang="pt-BR" sz="2000" dirty="0"/>
              <a:t> e de </a:t>
            </a:r>
            <a:r>
              <a:rPr lang="pt-BR" sz="2000" dirty="0" err="1"/>
              <a:t>Corea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20 cm. </a:t>
            </a:r>
          </a:p>
          <a:p>
            <a:r>
              <a:rPr lang="pt-BR" sz="2000" dirty="0" err="1"/>
              <a:t>Pon</a:t>
            </a:r>
            <a:r>
              <a:rPr lang="pt-BR" sz="2000" dirty="0"/>
              <a:t> de 4 a 6 ovos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2552" y="708337"/>
            <a:ext cx="7521263" cy="56409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3" y="4619201"/>
            <a:ext cx="3386095" cy="173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7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3181" y="5351856"/>
            <a:ext cx="117712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E, como </a:t>
            </a:r>
            <a:r>
              <a:rPr lang="pt-BR" sz="2800" b="1" dirty="0" err="1"/>
              <a:t>el</a:t>
            </a:r>
            <a:r>
              <a:rPr lang="pt-BR" sz="2800" b="1" dirty="0"/>
              <a:t> sempre quere saber, </a:t>
            </a:r>
            <a:r>
              <a:rPr lang="pt-BR" sz="2800" b="1" dirty="0" err="1"/>
              <a:t>preguntoulle</a:t>
            </a:r>
            <a:r>
              <a:rPr lang="pt-BR" sz="2800" b="1" dirty="0"/>
              <a:t> a </a:t>
            </a:r>
            <a:r>
              <a:rPr lang="pt-BR" sz="2800" b="1" dirty="0" err="1"/>
              <a:t>un</a:t>
            </a:r>
            <a:r>
              <a:rPr lang="pt-BR" sz="2800" b="1" dirty="0"/>
              <a:t> amigo, o rato,</a:t>
            </a:r>
          </a:p>
          <a:p>
            <a:pPr algn="ctr"/>
            <a:r>
              <a:rPr lang="pt-BR" sz="2800" b="1" dirty="0"/>
              <a:t>que </a:t>
            </a:r>
            <a:r>
              <a:rPr lang="pt-BR" sz="2800" b="1" dirty="0" err="1"/>
              <a:t>tamén</a:t>
            </a:r>
            <a:r>
              <a:rPr lang="pt-BR" sz="2800" b="1" dirty="0"/>
              <a:t> o </a:t>
            </a:r>
            <a:r>
              <a:rPr lang="pt-BR" sz="2800" b="1" dirty="0" err="1"/>
              <a:t>estaba</a:t>
            </a:r>
            <a:r>
              <a:rPr lang="pt-BR" sz="2800" b="1" dirty="0"/>
              <a:t> a ver, a </a:t>
            </a:r>
            <a:r>
              <a:rPr lang="pt-BR" sz="2800" b="1" dirty="0" err="1"/>
              <a:t>pasear</a:t>
            </a:r>
            <a:r>
              <a:rPr lang="pt-BR" sz="2800" b="1" dirty="0"/>
              <a:t> polo prado.</a:t>
            </a:r>
          </a:p>
          <a:p>
            <a:pPr algn="ctr"/>
            <a:r>
              <a:rPr lang="pt-BR" sz="2800" b="1" i="1" dirty="0"/>
              <a:t>-</a:t>
            </a:r>
            <a:r>
              <a:rPr lang="pt-BR" sz="2800" b="1" i="1" dirty="0" err="1"/>
              <a:t>Quen</a:t>
            </a:r>
            <a:r>
              <a:rPr lang="pt-BR" sz="2800" b="1" i="1" dirty="0"/>
              <a:t> é </a:t>
            </a:r>
            <a:r>
              <a:rPr lang="pt-BR" sz="2800" b="1" i="1" dirty="0" err="1"/>
              <a:t>ese</a:t>
            </a:r>
            <a:r>
              <a:rPr lang="pt-BR" sz="2800" b="1" i="1" dirty="0"/>
              <a:t> </a:t>
            </a:r>
            <a:r>
              <a:rPr lang="pt-BR" sz="2800" b="1" i="1" dirty="0" err="1"/>
              <a:t>paxaro</a:t>
            </a:r>
            <a:r>
              <a:rPr lang="pt-BR" sz="2800" b="1" i="1" dirty="0"/>
              <a:t> que tanto chama a </a:t>
            </a:r>
            <a:r>
              <a:rPr lang="pt-BR" sz="2800" b="1" i="1" dirty="0" err="1"/>
              <a:t>atención</a:t>
            </a:r>
            <a:r>
              <a:rPr lang="pt-BR" sz="2800" b="1" i="1" dirty="0"/>
              <a:t>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16" y="230016"/>
            <a:ext cx="9477306" cy="50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79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8249" y="697280"/>
            <a:ext cx="383435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madaraspatensis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de </a:t>
            </a:r>
            <a:r>
              <a:rPr lang="pt-BR" sz="2000" b="1" dirty="0" err="1"/>
              <a:t>cellas</a:t>
            </a:r>
            <a:r>
              <a:rPr lang="pt-BR" sz="2000" b="1" dirty="0"/>
              <a:t> brancas </a:t>
            </a:r>
            <a:r>
              <a:rPr lang="pt-BR" sz="2000" dirty="0"/>
              <a:t>ou </a:t>
            </a:r>
            <a:r>
              <a:rPr lang="pt-BR" sz="2000" b="1" dirty="0"/>
              <a:t>lavandeira </a:t>
            </a:r>
            <a:r>
              <a:rPr lang="pt-BR" sz="2000" b="1" dirty="0" err="1"/>
              <a:t>india</a:t>
            </a:r>
            <a:r>
              <a:rPr lang="pt-BR" sz="2000" dirty="0"/>
              <a:t>). Vive nos </a:t>
            </a:r>
            <a:r>
              <a:rPr lang="pt-BR" sz="2000" dirty="0" err="1"/>
              <a:t>espazos</a:t>
            </a:r>
            <a:r>
              <a:rPr lang="pt-BR" sz="2000" dirty="0"/>
              <a:t> abertos, preto das correntes de </a:t>
            </a:r>
            <a:r>
              <a:rPr lang="pt-BR" sz="2000" dirty="0" err="1"/>
              <a:t>auga</a:t>
            </a:r>
            <a:r>
              <a:rPr lang="pt-BR" sz="2000" dirty="0"/>
              <a:t> e nos </a:t>
            </a:r>
            <a:r>
              <a:rPr lang="pt-BR" sz="2000" dirty="0" err="1"/>
              <a:t>pobos</a:t>
            </a:r>
            <a:r>
              <a:rPr lang="pt-BR" sz="2000" dirty="0"/>
              <a:t> das terras baixas do norte do </a:t>
            </a:r>
            <a:r>
              <a:rPr lang="pt-BR" sz="2000" dirty="0" err="1"/>
              <a:t>Pakistán</a:t>
            </a:r>
            <a:r>
              <a:rPr lang="pt-BR" sz="2000" dirty="0"/>
              <a:t> e de toda a </a:t>
            </a:r>
            <a:r>
              <a:rPr lang="pt-BR" sz="2000" dirty="0" err="1"/>
              <a:t>India</a:t>
            </a:r>
            <a:r>
              <a:rPr lang="pt-BR" sz="2000" dirty="0"/>
              <a:t> até as beiras dos Himalaias.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arredor de 21 cm. </a:t>
            </a:r>
          </a:p>
          <a:p>
            <a:r>
              <a:rPr lang="pt-BR" sz="2000" dirty="0" err="1"/>
              <a:t>Fai</a:t>
            </a:r>
            <a:r>
              <a:rPr lang="pt-BR" sz="2000" dirty="0"/>
              <a:t> postas de entre 3 e 5 ovos.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629" y="528034"/>
            <a:ext cx="7526298" cy="56329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9" y="4134700"/>
            <a:ext cx="3965843" cy="20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0558" y="429992"/>
            <a:ext cx="41407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samveasnae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do Mekong</a:t>
            </a:r>
            <a:r>
              <a:rPr lang="pt-BR" sz="2000" dirty="0"/>
              <a:t>). Vive, e </a:t>
            </a:r>
            <a:r>
              <a:rPr lang="pt-BR" sz="2000" dirty="0" err="1"/>
              <a:t>reprodúcese</a:t>
            </a:r>
            <a:r>
              <a:rPr lang="pt-BR" sz="2000" dirty="0"/>
              <a:t>, nos matos húmidos e á beira dos </a:t>
            </a:r>
            <a:r>
              <a:rPr lang="pt-BR" sz="2000" dirty="0" err="1"/>
              <a:t>ríos</a:t>
            </a:r>
            <a:r>
              <a:rPr lang="pt-BR" sz="2000" dirty="0"/>
              <a:t> tropicais e subtropicais de </a:t>
            </a:r>
            <a:r>
              <a:rPr lang="pt-BR" sz="2000" dirty="0" err="1"/>
              <a:t>Camboia</a:t>
            </a:r>
            <a:r>
              <a:rPr lang="pt-BR" sz="2000" dirty="0"/>
              <a:t> e Laos, e </a:t>
            </a:r>
            <a:r>
              <a:rPr lang="pt-BR" sz="2000" dirty="0" err="1"/>
              <a:t>tamén</a:t>
            </a:r>
            <a:r>
              <a:rPr lang="pt-BR" sz="2000" dirty="0"/>
              <a:t> está presente como visitante non reprodutor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Tailandia</a:t>
            </a:r>
            <a:r>
              <a:rPr lang="pt-BR" sz="2000" dirty="0"/>
              <a:t> e Vietnam.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18 cm.</a:t>
            </a:r>
          </a:p>
          <a:p>
            <a:r>
              <a:rPr lang="pt-BR" sz="2000" dirty="0"/>
              <a:t>Foi descrita como </a:t>
            </a:r>
            <a:r>
              <a:rPr lang="pt-BR" sz="2000" dirty="0" err="1"/>
              <a:t>especie</a:t>
            </a:r>
            <a:r>
              <a:rPr lang="pt-BR" sz="2000" dirty="0"/>
              <a:t> o ano 2001. </a:t>
            </a:r>
          </a:p>
          <a:p>
            <a:r>
              <a:rPr lang="pt-BR" sz="2000" dirty="0"/>
              <a:t>Está considerada </a:t>
            </a:r>
            <a:r>
              <a:rPr lang="pt-BR" sz="2000" dirty="0" err="1"/>
              <a:t>en</a:t>
            </a:r>
            <a:r>
              <a:rPr lang="pt-BR" sz="2000" dirty="0"/>
              <a:t> perigo de </a:t>
            </a:r>
            <a:r>
              <a:rPr lang="pt-BR" sz="2000" dirty="0" err="1"/>
              <a:t>extinción</a:t>
            </a:r>
            <a:r>
              <a:rPr lang="pt-BR" sz="2000" dirty="0"/>
              <a:t> </a:t>
            </a:r>
            <a:r>
              <a:rPr lang="pt-BR" sz="2000" dirty="0" err="1"/>
              <a:t>pola</a:t>
            </a:r>
            <a:r>
              <a:rPr lang="pt-BR" sz="2000" dirty="0"/>
              <a:t> perda de hábitat.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6" y="4275785"/>
            <a:ext cx="3552155" cy="24247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6722" y="711200"/>
            <a:ext cx="7105323" cy="53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27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2225" y="403821"/>
            <a:ext cx="519447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tschutschensis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de </a:t>
            </a:r>
            <a:r>
              <a:rPr lang="pt-BR" sz="2000" b="1" dirty="0" err="1"/>
              <a:t>Chukotka</a:t>
            </a:r>
            <a:r>
              <a:rPr lang="pt-BR" sz="2000" b="1" dirty="0"/>
              <a:t> </a:t>
            </a:r>
            <a:r>
              <a:rPr lang="pt-BR" sz="2000" dirty="0"/>
              <a:t>ou </a:t>
            </a:r>
            <a:r>
              <a:rPr lang="pt-BR" sz="2000" b="1" dirty="0"/>
              <a:t>lavandeira amarela oriental</a:t>
            </a:r>
            <a:r>
              <a:rPr lang="pt-BR" sz="2000" dirty="0"/>
              <a:t>). </a:t>
            </a:r>
          </a:p>
          <a:p>
            <a:r>
              <a:rPr lang="pt-BR" sz="2000" dirty="0" err="1"/>
              <a:t>Cría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Siberia</a:t>
            </a:r>
            <a:r>
              <a:rPr lang="pt-BR" sz="2000" dirty="0"/>
              <a:t>, no norte do </a:t>
            </a:r>
            <a:r>
              <a:rPr lang="pt-BR" sz="2000" dirty="0" err="1"/>
              <a:t>Xapón</a:t>
            </a:r>
            <a:r>
              <a:rPr lang="pt-BR" sz="2000" dirty="0"/>
              <a:t>, no norte de Alasca e no noroeste do Canadá e </a:t>
            </a:r>
            <a:r>
              <a:rPr lang="pt-BR" sz="2000" dirty="0" err="1"/>
              <a:t>pasa</a:t>
            </a:r>
            <a:r>
              <a:rPr lang="pt-BR" sz="2000" dirty="0"/>
              <a:t> o inverno no sueste de Asia, </a:t>
            </a:r>
            <a:r>
              <a:rPr lang="pt-BR" sz="2000" dirty="0" err="1"/>
              <a:t>Indonesia</a:t>
            </a:r>
            <a:r>
              <a:rPr lang="pt-BR" sz="2000" dirty="0"/>
              <a:t>, as </a:t>
            </a:r>
            <a:r>
              <a:rPr lang="pt-BR" sz="2000" dirty="0" err="1"/>
              <a:t>illas</a:t>
            </a:r>
            <a:r>
              <a:rPr lang="pt-BR" sz="2000" dirty="0"/>
              <a:t> Filipinas e o norte de Australia.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de 15 a 16 cm.</a:t>
            </a:r>
          </a:p>
          <a:p>
            <a:r>
              <a:rPr lang="pt-BR" sz="2000" dirty="0" err="1"/>
              <a:t>Recoñécense</a:t>
            </a:r>
            <a:r>
              <a:rPr lang="pt-BR" sz="2000" dirty="0"/>
              <a:t> varias </a:t>
            </a:r>
            <a:r>
              <a:rPr lang="pt-BR" sz="2000" dirty="0" err="1"/>
              <a:t>subespecies</a:t>
            </a:r>
            <a:r>
              <a:rPr lang="pt-BR" sz="2000" dirty="0"/>
              <a:t>: </a:t>
            </a:r>
          </a:p>
          <a:p>
            <a:r>
              <a:rPr lang="pt-BR" sz="1400" i="1" dirty="0"/>
              <a:t>M. t. </a:t>
            </a:r>
            <a:r>
              <a:rPr lang="pt-BR" sz="1400" i="1" dirty="0" err="1"/>
              <a:t>plexa</a:t>
            </a:r>
            <a:r>
              <a:rPr lang="pt-BR" sz="1400" dirty="0"/>
              <a:t>, do centro e do norte de </a:t>
            </a:r>
            <a:r>
              <a:rPr lang="pt-BR" sz="1400" dirty="0" err="1"/>
              <a:t>Siberia</a:t>
            </a:r>
            <a:r>
              <a:rPr lang="pt-BR" sz="1400" dirty="0"/>
              <a:t>.</a:t>
            </a:r>
          </a:p>
          <a:p>
            <a:r>
              <a:rPr lang="pt-BR" sz="1400" i="1" dirty="0"/>
              <a:t>M. t. </a:t>
            </a:r>
            <a:r>
              <a:rPr lang="pt-BR" sz="1400" i="1" dirty="0" err="1"/>
              <a:t>tschutschensis</a:t>
            </a:r>
            <a:r>
              <a:rPr lang="pt-BR" sz="1400" dirty="0"/>
              <a:t>, do nordeste e do </a:t>
            </a:r>
            <a:r>
              <a:rPr lang="pt-BR" sz="1400" dirty="0" err="1"/>
              <a:t>sur</a:t>
            </a:r>
            <a:r>
              <a:rPr lang="pt-BR" sz="1400" dirty="0"/>
              <a:t> de </a:t>
            </a:r>
            <a:r>
              <a:rPr lang="pt-BR" sz="1400" dirty="0" err="1"/>
              <a:t>Siberia</a:t>
            </a:r>
            <a:r>
              <a:rPr lang="pt-BR" sz="1400" dirty="0"/>
              <a:t>, o norte de </a:t>
            </a:r>
            <a:r>
              <a:rPr lang="pt-BR" sz="1400" dirty="0" err="1"/>
              <a:t>Mongolia</a:t>
            </a:r>
            <a:r>
              <a:rPr lang="pt-BR" sz="1400" dirty="0"/>
              <a:t>, o leste de </a:t>
            </a:r>
            <a:r>
              <a:rPr lang="pt-BR" sz="1400" dirty="0" err="1"/>
              <a:t>Cazaquistán</a:t>
            </a:r>
            <a:r>
              <a:rPr lang="pt-BR" sz="1400" dirty="0"/>
              <a:t>, o </a:t>
            </a:r>
            <a:r>
              <a:rPr lang="pt-BR" sz="1400" dirty="0" err="1"/>
              <a:t>norleste</a:t>
            </a:r>
            <a:r>
              <a:rPr lang="pt-BR" sz="1400" dirty="0"/>
              <a:t> da China, e o norte de Alasca e o noroeste do Canadá.</a:t>
            </a:r>
          </a:p>
          <a:p>
            <a:r>
              <a:rPr lang="pt-BR" sz="1400" i="1" dirty="0"/>
              <a:t>M. t. </a:t>
            </a:r>
            <a:r>
              <a:rPr lang="pt-BR" sz="1400" i="1" dirty="0" err="1"/>
              <a:t>macronyx</a:t>
            </a:r>
            <a:r>
              <a:rPr lang="pt-BR" sz="1400" dirty="0"/>
              <a:t>, do centro e do </a:t>
            </a:r>
            <a:r>
              <a:rPr lang="pt-BR" sz="1400" dirty="0" err="1"/>
              <a:t>sur</a:t>
            </a:r>
            <a:r>
              <a:rPr lang="pt-BR" sz="1400" dirty="0"/>
              <a:t> de </a:t>
            </a:r>
            <a:r>
              <a:rPr lang="pt-BR" sz="1400" dirty="0" err="1"/>
              <a:t>Siberia</a:t>
            </a:r>
            <a:r>
              <a:rPr lang="pt-BR" sz="1400" dirty="0"/>
              <a:t>, e do nordeste de </a:t>
            </a:r>
            <a:r>
              <a:rPr lang="pt-BR" sz="1400" dirty="0" err="1"/>
              <a:t>Mongolia</a:t>
            </a:r>
            <a:r>
              <a:rPr lang="pt-BR" sz="1400" dirty="0"/>
              <a:t> e da China.</a:t>
            </a:r>
          </a:p>
          <a:p>
            <a:r>
              <a:rPr lang="pt-BR" sz="1400" i="1" dirty="0"/>
              <a:t>M. t. </a:t>
            </a:r>
            <a:r>
              <a:rPr lang="pt-BR" sz="1400" i="1" dirty="0" err="1"/>
              <a:t>taivana</a:t>
            </a:r>
            <a:r>
              <a:rPr lang="pt-BR" sz="1400" dirty="0"/>
              <a:t>, do </a:t>
            </a:r>
            <a:r>
              <a:rPr lang="pt-BR" sz="1400" dirty="0" err="1"/>
              <a:t>surleste</a:t>
            </a:r>
            <a:r>
              <a:rPr lang="pt-BR" sz="1400" dirty="0"/>
              <a:t> de </a:t>
            </a:r>
            <a:r>
              <a:rPr lang="pt-BR" sz="1400" dirty="0" err="1"/>
              <a:t>Siberia</a:t>
            </a:r>
            <a:r>
              <a:rPr lang="pt-BR" sz="1400" dirty="0"/>
              <a:t> até o </a:t>
            </a:r>
            <a:r>
              <a:rPr lang="pt-BR" sz="1400" dirty="0" err="1"/>
              <a:t>surleste</a:t>
            </a:r>
            <a:r>
              <a:rPr lang="pt-BR" sz="1400" dirty="0"/>
              <a:t> de </a:t>
            </a:r>
            <a:r>
              <a:rPr lang="pt-BR" sz="1400" dirty="0" err="1"/>
              <a:t>Rusia</a:t>
            </a:r>
            <a:r>
              <a:rPr lang="pt-BR" sz="1400" dirty="0"/>
              <a:t>, e da </a:t>
            </a:r>
            <a:r>
              <a:rPr lang="pt-BR" sz="1400" dirty="0" err="1"/>
              <a:t>illa</a:t>
            </a:r>
            <a:r>
              <a:rPr lang="pt-BR" sz="1400" dirty="0"/>
              <a:t> de </a:t>
            </a:r>
            <a:r>
              <a:rPr lang="pt-BR" sz="1400" dirty="0" err="1"/>
              <a:t>Hokaido</a:t>
            </a:r>
            <a:r>
              <a:rPr lang="pt-BR" sz="1400" dirty="0"/>
              <a:t>, no norte do </a:t>
            </a:r>
            <a:r>
              <a:rPr lang="pt-BR" sz="1400" dirty="0" err="1"/>
              <a:t>Xapón</a:t>
            </a:r>
            <a:r>
              <a:rPr lang="pt-BR" sz="1400" dirty="0"/>
              <a:t>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9" y="4835804"/>
            <a:ext cx="2787960" cy="17890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4" y="1265729"/>
            <a:ext cx="6297515" cy="47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48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3436" y="695459"/>
            <a:ext cx="429295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Motacilla</a:t>
            </a:r>
            <a:r>
              <a:rPr lang="pt-BR" sz="2400" b="1" i="1" dirty="0"/>
              <a:t> </a:t>
            </a:r>
            <a:r>
              <a:rPr lang="pt-BR" sz="2400" b="1" i="1" dirty="0" err="1"/>
              <a:t>bocagii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de São Tomé</a:t>
            </a:r>
            <a:r>
              <a:rPr lang="pt-BR" sz="2000" dirty="0"/>
              <a:t>) (Antes </a:t>
            </a:r>
            <a:r>
              <a:rPr lang="pt-BR" sz="2000" dirty="0" err="1"/>
              <a:t>coñecida</a:t>
            </a:r>
            <a:r>
              <a:rPr lang="pt-BR" sz="2000" dirty="0"/>
              <a:t> como </a:t>
            </a:r>
            <a:r>
              <a:rPr lang="pt-BR" sz="2000" i="1" dirty="0" err="1"/>
              <a:t>Amaurocichla</a:t>
            </a:r>
            <a:r>
              <a:rPr lang="pt-BR" sz="2000" i="1" dirty="0"/>
              <a:t> </a:t>
            </a:r>
            <a:r>
              <a:rPr lang="pt-BR" sz="2000" i="1" dirty="0" err="1"/>
              <a:t>bocagii</a:t>
            </a:r>
            <a:r>
              <a:rPr lang="pt-BR" sz="2000" dirty="0"/>
              <a:t>, até que estudos do ano 2015 </a:t>
            </a:r>
            <a:r>
              <a:rPr lang="pt-BR" sz="2000" dirty="0" err="1"/>
              <a:t>acordaron</a:t>
            </a:r>
            <a:r>
              <a:rPr lang="pt-BR" sz="2000" dirty="0"/>
              <a:t> a </a:t>
            </a:r>
            <a:r>
              <a:rPr lang="pt-BR" sz="2000" dirty="0" err="1"/>
              <a:t>súa</a:t>
            </a:r>
            <a:r>
              <a:rPr lang="pt-BR" sz="2000" dirty="0"/>
              <a:t> </a:t>
            </a:r>
            <a:r>
              <a:rPr lang="pt-BR" sz="2000" dirty="0" err="1"/>
              <a:t>inclusión</a:t>
            </a:r>
            <a:r>
              <a:rPr lang="pt-BR" sz="2000" dirty="0"/>
              <a:t> no </a:t>
            </a:r>
            <a:r>
              <a:rPr lang="pt-BR" sz="2000" dirty="0" err="1"/>
              <a:t>xénero</a:t>
            </a:r>
            <a:r>
              <a:rPr lang="pt-BR" sz="2000" dirty="0"/>
              <a:t> </a:t>
            </a:r>
            <a:r>
              <a:rPr lang="pt-BR" sz="2000" i="1" dirty="0" err="1"/>
              <a:t>Motacilla</a:t>
            </a:r>
            <a:r>
              <a:rPr lang="pt-BR" sz="2000" dirty="0"/>
              <a:t>). É endémica das zonas húmidas, dos bosques das terras baixas, do centro e do </a:t>
            </a:r>
            <a:r>
              <a:rPr lang="pt-BR" sz="2000" dirty="0" err="1"/>
              <a:t>sur</a:t>
            </a:r>
            <a:r>
              <a:rPr lang="pt-BR" sz="2000" dirty="0"/>
              <a:t> da </a:t>
            </a:r>
            <a:r>
              <a:rPr lang="pt-BR" sz="2000" dirty="0" err="1"/>
              <a:t>illa</a:t>
            </a:r>
            <a:r>
              <a:rPr lang="pt-BR" sz="2000" dirty="0"/>
              <a:t> de São Tomé (São Tomé e Príncipe) do Golfo de Guiné. Está </a:t>
            </a:r>
            <a:r>
              <a:rPr lang="pt-BR" sz="2000" dirty="0" err="1"/>
              <a:t>ameazada</a:t>
            </a:r>
            <a:r>
              <a:rPr lang="pt-BR" sz="2000" dirty="0"/>
              <a:t> </a:t>
            </a:r>
            <a:r>
              <a:rPr lang="pt-BR" sz="2000" dirty="0" err="1"/>
              <a:t>pola</a:t>
            </a:r>
            <a:r>
              <a:rPr lang="pt-BR" sz="2000" dirty="0"/>
              <a:t> </a:t>
            </a:r>
            <a:r>
              <a:rPr lang="pt-BR" sz="2000" dirty="0" err="1"/>
              <a:t>súa</a:t>
            </a:r>
            <a:r>
              <a:rPr lang="pt-BR" sz="2000" dirty="0"/>
              <a:t> </a:t>
            </a:r>
            <a:r>
              <a:rPr lang="pt-BR" sz="2000" dirty="0" err="1"/>
              <a:t>escasa</a:t>
            </a:r>
            <a:r>
              <a:rPr lang="pt-BR" sz="2000" dirty="0"/>
              <a:t> </a:t>
            </a:r>
            <a:r>
              <a:rPr lang="pt-BR" sz="2000" dirty="0" err="1"/>
              <a:t>poboación</a:t>
            </a:r>
            <a:r>
              <a:rPr lang="pt-BR" sz="2000" dirty="0"/>
              <a:t> e </a:t>
            </a:r>
            <a:r>
              <a:rPr lang="pt-BR" sz="2000" dirty="0" err="1"/>
              <a:t>pola</a:t>
            </a:r>
            <a:r>
              <a:rPr lang="pt-BR" sz="2000" dirty="0"/>
              <a:t> perda do seu hábitat.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10 cm.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12" y="695459"/>
            <a:ext cx="6954591" cy="52159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4" y="4542666"/>
            <a:ext cx="2135531" cy="218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8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4648" y="246107"/>
            <a:ext cx="554221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err="1"/>
              <a:t>Sen</a:t>
            </a:r>
            <a:r>
              <a:rPr lang="pt-BR" sz="2000" dirty="0"/>
              <a:t> pertencer ao </a:t>
            </a:r>
            <a:r>
              <a:rPr lang="pt-BR" sz="2000" dirty="0" err="1"/>
              <a:t>xénero</a:t>
            </a:r>
            <a:r>
              <a:rPr lang="pt-BR" sz="2000" dirty="0"/>
              <a:t> </a:t>
            </a:r>
            <a:r>
              <a:rPr lang="pt-BR" sz="2000" i="1" dirty="0" err="1"/>
              <a:t>Motacilla</a:t>
            </a:r>
            <a:r>
              <a:rPr lang="pt-BR" sz="2000" dirty="0"/>
              <a:t>, </a:t>
            </a:r>
            <a:r>
              <a:rPr lang="pt-BR" sz="2000" dirty="0" err="1"/>
              <a:t>aínda</a:t>
            </a:r>
            <a:r>
              <a:rPr lang="pt-BR" sz="2000" dirty="0"/>
              <a:t> que si á </a:t>
            </a:r>
            <a:r>
              <a:rPr lang="pt-BR" sz="2000" dirty="0" err="1"/>
              <a:t>familia</a:t>
            </a:r>
            <a:r>
              <a:rPr lang="pt-BR" sz="2000" dirty="0"/>
              <a:t> </a:t>
            </a:r>
            <a:r>
              <a:rPr lang="pt-BR" sz="2000" i="1" dirty="0" err="1"/>
              <a:t>Motacillidae</a:t>
            </a:r>
            <a:r>
              <a:rPr lang="pt-BR" sz="2000" dirty="0"/>
              <a:t>, </a:t>
            </a:r>
            <a:r>
              <a:rPr lang="pt-BR" sz="2000" dirty="0" err="1"/>
              <a:t>tamén</a:t>
            </a:r>
            <a:r>
              <a:rPr lang="pt-BR" sz="2000" dirty="0"/>
              <a:t> se </a:t>
            </a:r>
            <a:r>
              <a:rPr lang="pt-BR" sz="2000" dirty="0" err="1"/>
              <a:t>coñece</a:t>
            </a:r>
            <a:r>
              <a:rPr lang="pt-BR" sz="2000" dirty="0"/>
              <a:t> como lavandeira a </a:t>
            </a:r>
            <a:r>
              <a:rPr lang="pt-BR" sz="2000" dirty="0" err="1"/>
              <a:t>especie</a:t>
            </a:r>
            <a:r>
              <a:rPr lang="pt-BR" sz="2000" dirty="0"/>
              <a:t> </a:t>
            </a:r>
            <a:r>
              <a:rPr lang="pt-BR" sz="2400" b="1" i="1" dirty="0" err="1"/>
              <a:t>Dendronanthus</a:t>
            </a:r>
            <a:r>
              <a:rPr lang="pt-BR" sz="2400" b="1" i="1" dirty="0"/>
              <a:t> </a:t>
            </a:r>
            <a:r>
              <a:rPr lang="pt-BR" sz="2400" b="1" i="1" dirty="0" err="1"/>
              <a:t>indicus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</a:t>
            </a:r>
            <a:r>
              <a:rPr lang="pt-BR" sz="2000" b="1" dirty="0" err="1"/>
              <a:t>forestal</a:t>
            </a:r>
            <a:r>
              <a:rPr lang="pt-BR" sz="2000" b="1" dirty="0"/>
              <a:t> </a:t>
            </a:r>
            <a:r>
              <a:rPr lang="pt-BR" sz="2000" dirty="0"/>
              <a:t>ou </a:t>
            </a:r>
            <a:r>
              <a:rPr lang="pt-BR" sz="2000" b="1" dirty="0"/>
              <a:t>lavandeira dos bosques</a:t>
            </a:r>
            <a:r>
              <a:rPr lang="pt-BR" sz="2000" dirty="0"/>
              <a:t>). Vive, soa ou </a:t>
            </a:r>
            <a:r>
              <a:rPr lang="pt-BR" sz="2000" dirty="0" err="1"/>
              <a:t>en</a:t>
            </a:r>
            <a:r>
              <a:rPr lang="pt-BR" sz="2000" dirty="0"/>
              <a:t> pequenos grupos, </a:t>
            </a:r>
            <a:r>
              <a:rPr lang="pt-BR" sz="2000" dirty="0" err="1"/>
              <a:t>en</a:t>
            </a:r>
            <a:r>
              <a:rPr lang="pt-BR" sz="2000" dirty="0"/>
              <a:t> bosques abertos. </a:t>
            </a:r>
            <a:r>
              <a:rPr lang="pt-BR" sz="2000" dirty="0" err="1"/>
              <a:t>Cría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zonas temperadas do leste de </a:t>
            </a:r>
            <a:r>
              <a:rPr lang="pt-BR" sz="2000" dirty="0" err="1"/>
              <a:t>Asia</a:t>
            </a:r>
            <a:r>
              <a:rPr lang="pt-BR" sz="2000" dirty="0"/>
              <a:t> (parte de </a:t>
            </a:r>
            <a:r>
              <a:rPr lang="pt-BR" sz="2000" dirty="0" err="1"/>
              <a:t>Corea</a:t>
            </a:r>
            <a:r>
              <a:rPr lang="pt-BR" sz="2000" dirty="0"/>
              <a:t>, parte de China e parte de </a:t>
            </a:r>
            <a:r>
              <a:rPr lang="pt-BR" sz="2000" dirty="0" err="1"/>
              <a:t>Siberia</a:t>
            </a:r>
            <a:r>
              <a:rPr lang="pt-BR" sz="2000" dirty="0"/>
              <a:t>) e inverna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Asia</a:t>
            </a:r>
            <a:r>
              <a:rPr lang="pt-BR" sz="2000" dirty="0"/>
              <a:t> tropical, desde a </a:t>
            </a:r>
            <a:r>
              <a:rPr lang="pt-BR" sz="2000" dirty="0" err="1"/>
              <a:t>India</a:t>
            </a:r>
            <a:r>
              <a:rPr lang="pt-BR" sz="2000" dirty="0"/>
              <a:t> hasta </a:t>
            </a:r>
            <a:r>
              <a:rPr lang="pt-BR" sz="2000" dirty="0" err="1"/>
              <a:t>Indonesia</a:t>
            </a:r>
            <a:r>
              <a:rPr lang="pt-BR" sz="2000" dirty="0"/>
              <a:t>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18 cm. </a:t>
            </a:r>
          </a:p>
          <a:p>
            <a:r>
              <a:rPr lang="pt-BR" sz="2000" dirty="0"/>
              <a:t>É a única lavandeira que </a:t>
            </a:r>
            <a:r>
              <a:rPr lang="pt-BR" sz="2000" dirty="0" err="1"/>
              <a:t>aniña</a:t>
            </a:r>
            <a:r>
              <a:rPr lang="pt-BR" sz="2000" dirty="0"/>
              <a:t> nas </a:t>
            </a:r>
            <a:r>
              <a:rPr lang="pt-BR" sz="2000" dirty="0" err="1"/>
              <a:t>árbores</a:t>
            </a:r>
            <a:r>
              <a:rPr lang="pt-BR" sz="2000" dirty="0"/>
              <a:t>. A </a:t>
            </a:r>
            <a:r>
              <a:rPr lang="pt-BR" sz="2000" dirty="0" err="1"/>
              <a:t>femia</a:t>
            </a:r>
            <a:r>
              <a:rPr lang="pt-BR" sz="2000" dirty="0"/>
              <a:t> </a:t>
            </a:r>
            <a:r>
              <a:rPr lang="pt-BR" sz="2000" dirty="0" err="1"/>
              <a:t>fai</a:t>
            </a:r>
            <a:r>
              <a:rPr lang="pt-BR" sz="2000" dirty="0"/>
              <a:t> o </a:t>
            </a:r>
            <a:r>
              <a:rPr lang="pt-BR" sz="2000" dirty="0" err="1"/>
              <a:t>niño</a:t>
            </a:r>
            <a:r>
              <a:rPr lang="pt-BR" sz="2000" dirty="0"/>
              <a:t> e </a:t>
            </a:r>
            <a:r>
              <a:rPr lang="pt-BR" sz="2000" dirty="0" err="1"/>
              <a:t>pon</a:t>
            </a:r>
            <a:r>
              <a:rPr lang="pt-BR" sz="2000" dirty="0"/>
              <a:t> 5 ovos, que logo </a:t>
            </a:r>
            <a:r>
              <a:rPr lang="pt-BR" sz="2000" dirty="0" err="1"/>
              <a:t>comeza</a:t>
            </a:r>
            <a:r>
              <a:rPr lang="pt-BR" sz="2000" dirty="0"/>
              <a:t> a chocar durante uns 15 </a:t>
            </a:r>
            <a:r>
              <a:rPr lang="pt-BR" sz="2000" dirty="0" err="1"/>
              <a:t>días</a:t>
            </a:r>
            <a:r>
              <a:rPr lang="pt-BR" sz="2000" dirty="0"/>
              <a:t>. </a:t>
            </a:r>
          </a:p>
          <a:p>
            <a:r>
              <a:rPr lang="pt-BR" sz="2000" dirty="0"/>
              <a:t>As </a:t>
            </a:r>
            <a:r>
              <a:rPr lang="pt-BR" sz="2000" dirty="0" err="1"/>
              <a:t>crías</a:t>
            </a:r>
            <a:r>
              <a:rPr lang="pt-BR" sz="2000" dirty="0"/>
              <a:t> </a:t>
            </a:r>
            <a:r>
              <a:rPr lang="pt-BR" sz="2000" dirty="0" err="1"/>
              <a:t>deixan</a:t>
            </a:r>
            <a:r>
              <a:rPr lang="pt-BR" sz="2000" dirty="0"/>
              <a:t> o </a:t>
            </a:r>
            <a:r>
              <a:rPr lang="pt-BR" sz="2000" dirty="0" err="1"/>
              <a:t>niño</a:t>
            </a:r>
            <a:r>
              <a:rPr lang="pt-BR" sz="2000" dirty="0"/>
              <a:t> </a:t>
            </a:r>
            <a:r>
              <a:rPr lang="pt-BR" sz="2000" dirty="0" err="1"/>
              <a:t>cando</a:t>
            </a:r>
            <a:r>
              <a:rPr lang="pt-BR" sz="2000" dirty="0"/>
              <a:t> </a:t>
            </a:r>
            <a:r>
              <a:rPr lang="pt-BR" sz="2000" dirty="0" err="1"/>
              <a:t>teñen</a:t>
            </a:r>
            <a:r>
              <a:rPr lang="pt-BR" sz="2000" dirty="0"/>
              <a:t> entre 10 e 12 </a:t>
            </a:r>
            <a:r>
              <a:rPr lang="pt-BR" sz="2000" dirty="0" err="1"/>
              <a:t>días</a:t>
            </a:r>
            <a:r>
              <a:rPr lang="pt-BR" sz="2000" dirty="0"/>
              <a:t>. </a:t>
            </a:r>
          </a:p>
          <a:p>
            <a:r>
              <a:rPr lang="pt-BR" sz="2000" dirty="0" err="1"/>
              <a:t>Aliméntase</a:t>
            </a:r>
            <a:r>
              <a:rPr lang="pt-BR" sz="2000" dirty="0"/>
              <a:t> de </a:t>
            </a:r>
            <a:r>
              <a:rPr lang="pt-BR" sz="2000" dirty="0" err="1"/>
              <a:t>insectos</a:t>
            </a:r>
            <a:r>
              <a:rPr lang="pt-BR" sz="2000" dirty="0"/>
              <a:t>, e outros pequenos animais, que captura maiormente nas </a:t>
            </a:r>
            <a:r>
              <a:rPr lang="pt-BR" sz="2000" dirty="0" err="1"/>
              <a:t>árbores</a:t>
            </a:r>
            <a:r>
              <a:rPr lang="pt-BR" sz="2000" dirty="0"/>
              <a:t>, </a:t>
            </a:r>
            <a:r>
              <a:rPr lang="pt-BR" sz="2000" dirty="0" err="1"/>
              <a:t>aínda</a:t>
            </a:r>
            <a:r>
              <a:rPr lang="pt-BR" sz="2000" dirty="0"/>
              <a:t> que </a:t>
            </a:r>
            <a:r>
              <a:rPr lang="pt-BR" sz="2000" dirty="0" err="1"/>
              <a:t>tamén</a:t>
            </a:r>
            <a:r>
              <a:rPr lang="pt-BR" sz="2000" dirty="0"/>
              <a:t> o </a:t>
            </a:r>
            <a:r>
              <a:rPr lang="pt-BR" sz="2000" dirty="0" err="1"/>
              <a:t>fai</a:t>
            </a:r>
            <a:r>
              <a:rPr lang="pt-BR" sz="2000" dirty="0"/>
              <a:t> no </a:t>
            </a:r>
            <a:r>
              <a:rPr lang="pt-BR" sz="2000" dirty="0" err="1"/>
              <a:t>chan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Dormen</a:t>
            </a:r>
            <a:r>
              <a:rPr lang="pt-BR" sz="2000" dirty="0"/>
              <a:t> </a:t>
            </a:r>
            <a:r>
              <a:rPr lang="pt-BR" sz="2000" dirty="0" err="1"/>
              <a:t>mesturadas</a:t>
            </a:r>
            <a:r>
              <a:rPr lang="pt-BR" sz="2000" dirty="0"/>
              <a:t> </a:t>
            </a:r>
            <a:r>
              <a:rPr lang="pt-BR" sz="2000" dirty="0" err="1"/>
              <a:t>con</a:t>
            </a:r>
            <a:r>
              <a:rPr lang="pt-BR" sz="2000" dirty="0"/>
              <a:t> outras lavandeiras entre </a:t>
            </a:r>
            <a:r>
              <a:rPr lang="pt-BR" sz="2000" dirty="0" err="1"/>
              <a:t>xuncos</a:t>
            </a:r>
            <a:r>
              <a:rPr lang="pt-BR" sz="2000" dirty="0"/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4" y="4627499"/>
            <a:ext cx="3773510" cy="19280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r="10431"/>
          <a:stretch/>
        </p:blipFill>
        <p:spPr>
          <a:xfrm flipH="1">
            <a:off x="5872766" y="579548"/>
            <a:ext cx="6119226" cy="35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8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6674" y="357163"/>
            <a:ext cx="471777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E, por </a:t>
            </a:r>
            <a:r>
              <a:rPr lang="pt-BR" sz="2000" dirty="0" err="1"/>
              <a:t>teren</a:t>
            </a:r>
            <a:r>
              <a:rPr lang="pt-BR" sz="2000" dirty="0"/>
              <a:t> costumes </a:t>
            </a:r>
            <a:r>
              <a:rPr lang="pt-BR" sz="2000" dirty="0" err="1"/>
              <a:t>semellantes</a:t>
            </a:r>
            <a:r>
              <a:rPr lang="pt-BR" sz="2000" dirty="0"/>
              <a:t>, </a:t>
            </a:r>
            <a:r>
              <a:rPr lang="pt-BR" sz="2000" dirty="0" err="1"/>
              <a:t>tamén</a:t>
            </a:r>
            <a:r>
              <a:rPr lang="pt-BR" sz="2000" dirty="0"/>
              <a:t> se </a:t>
            </a:r>
            <a:r>
              <a:rPr lang="pt-BR" sz="2000" dirty="0" err="1"/>
              <a:t>lles</a:t>
            </a:r>
            <a:r>
              <a:rPr lang="pt-BR" sz="2000" dirty="0"/>
              <a:t> chama lavandeiras a varias </a:t>
            </a:r>
            <a:r>
              <a:rPr lang="pt-BR" sz="2000" dirty="0" err="1"/>
              <a:t>especies</a:t>
            </a:r>
            <a:r>
              <a:rPr lang="pt-BR" sz="2000" dirty="0"/>
              <a:t> da </a:t>
            </a:r>
            <a:r>
              <a:rPr lang="pt-BR" sz="2000" dirty="0" err="1"/>
              <a:t>familia</a:t>
            </a:r>
            <a:r>
              <a:rPr lang="pt-BR" sz="2000" dirty="0"/>
              <a:t> </a:t>
            </a:r>
            <a:r>
              <a:rPr lang="pt-BR" sz="2000" i="1" dirty="0" err="1"/>
              <a:t>Tyrannidae</a:t>
            </a:r>
            <a:r>
              <a:rPr lang="pt-BR" sz="2000" i="1" dirty="0"/>
              <a:t>.</a:t>
            </a:r>
          </a:p>
          <a:p>
            <a:r>
              <a:rPr lang="pt-BR" sz="2400" b="1" i="1" dirty="0" err="1"/>
              <a:t>Fluvicola</a:t>
            </a:r>
            <a:r>
              <a:rPr lang="pt-BR" sz="2400" b="1" i="1" dirty="0"/>
              <a:t> </a:t>
            </a:r>
            <a:r>
              <a:rPr lang="pt-BR" sz="2400" b="1" i="1" dirty="0" err="1"/>
              <a:t>nengeta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</a:t>
            </a:r>
            <a:r>
              <a:rPr lang="pt-BR" sz="2000" b="1" dirty="0" err="1"/>
              <a:t>enmascarada</a:t>
            </a:r>
            <a:r>
              <a:rPr lang="pt-BR" sz="2000" b="1" dirty="0"/>
              <a:t> </a:t>
            </a:r>
            <a:r>
              <a:rPr lang="pt-BR" sz="2000" dirty="0"/>
              <a:t>-</a:t>
            </a:r>
            <a:r>
              <a:rPr lang="pt-BR" sz="2000" dirty="0" err="1"/>
              <a:t>en</a:t>
            </a:r>
            <a:r>
              <a:rPr lang="pt-BR" sz="2000" dirty="0"/>
              <a:t> Paraguai e Uruguai-). </a:t>
            </a:r>
          </a:p>
          <a:p>
            <a:r>
              <a:rPr lang="pt-BR" sz="2000" dirty="0"/>
              <a:t>É nativa de América do </a:t>
            </a:r>
            <a:r>
              <a:rPr lang="pt-BR" sz="2000" dirty="0" err="1"/>
              <a:t>Sur</a:t>
            </a:r>
            <a:r>
              <a:rPr lang="pt-BR" sz="2000" dirty="0"/>
              <a:t>. </a:t>
            </a:r>
            <a:r>
              <a:rPr lang="pt-BR" sz="2000" dirty="0" err="1"/>
              <a:t>Atópase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dúas</a:t>
            </a:r>
            <a:r>
              <a:rPr lang="pt-BR" sz="2000" dirty="0"/>
              <a:t> zonas separadas: unha no leste e o </a:t>
            </a:r>
            <a:r>
              <a:rPr lang="pt-BR" sz="2000" dirty="0" err="1"/>
              <a:t>sur</a:t>
            </a:r>
            <a:r>
              <a:rPr lang="pt-BR" sz="2000" dirty="0"/>
              <a:t> do Brasil, nordeste da </a:t>
            </a:r>
            <a:r>
              <a:rPr lang="pt-BR" sz="2000" dirty="0" err="1"/>
              <a:t>Arxentina</a:t>
            </a:r>
            <a:r>
              <a:rPr lang="pt-BR" sz="2000" dirty="0"/>
              <a:t>, leste do Paraguai e norte do Uruguai; e outra na beira do Pacífico, no </a:t>
            </a:r>
            <a:r>
              <a:rPr lang="pt-BR" sz="2000" dirty="0" err="1"/>
              <a:t>sur</a:t>
            </a:r>
            <a:r>
              <a:rPr lang="pt-BR" sz="2000" dirty="0"/>
              <a:t> de </a:t>
            </a:r>
            <a:r>
              <a:rPr lang="pt-BR" sz="2000" dirty="0" err="1"/>
              <a:t>Colombia</a:t>
            </a:r>
            <a:r>
              <a:rPr lang="pt-BR" sz="2000" dirty="0"/>
              <a:t>, o oeste do </a:t>
            </a:r>
            <a:r>
              <a:rPr lang="pt-BR" sz="2000" dirty="0" err="1"/>
              <a:t>Ecuador</a:t>
            </a:r>
            <a:r>
              <a:rPr lang="pt-BR" sz="2000" dirty="0"/>
              <a:t> e o noroeste do </a:t>
            </a:r>
            <a:r>
              <a:rPr lang="pt-BR" sz="2000" dirty="0" err="1"/>
              <a:t>Perú</a:t>
            </a:r>
            <a:r>
              <a:rPr lang="pt-BR" sz="2000" dirty="0"/>
              <a:t>. É bastante </a:t>
            </a:r>
            <a:r>
              <a:rPr lang="pt-BR" sz="2000" dirty="0" err="1"/>
              <a:t>común</a:t>
            </a:r>
            <a:r>
              <a:rPr lang="pt-BR" sz="2000" dirty="0"/>
              <a:t> nas áreas de mato, </a:t>
            </a:r>
            <a:r>
              <a:rPr lang="pt-BR" sz="2000" dirty="0" err="1"/>
              <a:t>semi-abertas</a:t>
            </a:r>
            <a:r>
              <a:rPr lang="pt-BR" sz="2000" dirty="0"/>
              <a:t>, preto da </a:t>
            </a:r>
            <a:r>
              <a:rPr lang="pt-BR" sz="2000" dirty="0" err="1"/>
              <a:t>auga</a:t>
            </a:r>
            <a:r>
              <a:rPr lang="pt-BR" sz="2000" dirty="0"/>
              <a:t> doce, nas áreas pantanosas e nos campos de arroz; ao longo da costa, á beira de lagoas e cursos de </a:t>
            </a:r>
            <a:r>
              <a:rPr lang="pt-BR" sz="2000" dirty="0" err="1"/>
              <a:t>auga</a:t>
            </a:r>
            <a:r>
              <a:rPr lang="pt-BR" sz="2000" dirty="0"/>
              <a:t> das terras baixas. </a:t>
            </a:r>
          </a:p>
          <a:p>
            <a:r>
              <a:rPr lang="pt-BR" sz="2000" dirty="0" err="1"/>
              <a:t>Recoñécense</a:t>
            </a:r>
            <a:r>
              <a:rPr lang="pt-BR" sz="2000" dirty="0"/>
              <a:t> 2 </a:t>
            </a:r>
            <a:r>
              <a:rPr lang="pt-BR" sz="2000" dirty="0" err="1"/>
              <a:t>subespecies</a:t>
            </a:r>
            <a:r>
              <a:rPr lang="pt-BR" sz="2000" dirty="0"/>
              <a:t>:</a:t>
            </a:r>
          </a:p>
          <a:p>
            <a:r>
              <a:rPr lang="pt-BR" sz="1400" i="1" dirty="0" err="1"/>
              <a:t>Fluvicola</a:t>
            </a:r>
            <a:r>
              <a:rPr lang="pt-BR" sz="1400" i="1" dirty="0"/>
              <a:t> </a:t>
            </a:r>
            <a:r>
              <a:rPr lang="pt-BR" sz="1400" i="1" dirty="0" err="1"/>
              <a:t>nengeta</a:t>
            </a:r>
            <a:r>
              <a:rPr lang="pt-BR" sz="1400" i="1" dirty="0"/>
              <a:t> </a:t>
            </a:r>
            <a:r>
              <a:rPr lang="pt-BR" sz="1400" i="1" dirty="0" err="1"/>
              <a:t>atripennis</a:t>
            </a:r>
            <a:r>
              <a:rPr lang="pt-BR" sz="1400" dirty="0"/>
              <a:t>, do </a:t>
            </a:r>
            <a:r>
              <a:rPr lang="pt-BR" sz="1400" dirty="0" err="1"/>
              <a:t>suroeste</a:t>
            </a:r>
            <a:r>
              <a:rPr lang="pt-BR" sz="1400" dirty="0"/>
              <a:t> de </a:t>
            </a:r>
            <a:r>
              <a:rPr lang="pt-BR" sz="1400" dirty="0" err="1"/>
              <a:t>Colombia</a:t>
            </a:r>
            <a:r>
              <a:rPr lang="pt-BR" sz="1400" dirty="0"/>
              <a:t>, o oeste de </a:t>
            </a:r>
            <a:r>
              <a:rPr lang="pt-BR" sz="1400" dirty="0" err="1"/>
              <a:t>Ecuador</a:t>
            </a:r>
            <a:r>
              <a:rPr lang="pt-BR" sz="1400" dirty="0"/>
              <a:t> </a:t>
            </a:r>
            <a:r>
              <a:rPr lang="pt-BR" sz="1400" dirty="0" err="1"/>
              <a:t>eo</a:t>
            </a:r>
            <a:r>
              <a:rPr lang="pt-BR" sz="1400" dirty="0"/>
              <a:t> noroeste do </a:t>
            </a:r>
            <a:r>
              <a:rPr lang="pt-BR" sz="1400" dirty="0" err="1"/>
              <a:t>Perú</a:t>
            </a:r>
            <a:r>
              <a:rPr lang="pt-BR" sz="1400" dirty="0"/>
              <a:t>. </a:t>
            </a:r>
          </a:p>
          <a:p>
            <a:r>
              <a:rPr lang="pt-BR" sz="1400" i="1" dirty="0" err="1"/>
              <a:t>Fluvicola</a:t>
            </a:r>
            <a:r>
              <a:rPr lang="pt-BR" sz="1400" i="1" dirty="0"/>
              <a:t> </a:t>
            </a:r>
            <a:r>
              <a:rPr lang="pt-BR" sz="1400" i="1" dirty="0" err="1"/>
              <a:t>nengeta</a:t>
            </a:r>
            <a:r>
              <a:rPr lang="pt-BR" sz="1400" i="1" dirty="0"/>
              <a:t> </a:t>
            </a:r>
            <a:r>
              <a:rPr lang="pt-BR" sz="1400" i="1" dirty="0" err="1"/>
              <a:t>nengeta</a:t>
            </a:r>
            <a:r>
              <a:rPr lang="pt-BR" sz="1400" dirty="0"/>
              <a:t>, do leste e do </a:t>
            </a:r>
            <a:r>
              <a:rPr lang="pt-BR" sz="1400" dirty="0" err="1"/>
              <a:t>sur</a:t>
            </a:r>
            <a:r>
              <a:rPr lang="pt-BR" sz="1400" dirty="0"/>
              <a:t> do Brasil, </a:t>
            </a:r>
            <a:r>
              <a:rPr lang="pt-BR" sz="1400" dirty="0" err="1"/>
              <a:t>norleste</a:t>
            </a:r>
            <a:r>
              <a:rPr lang="pt-BR" sz="1400" dirty="0"/>
              <a:t> da </a:t>
            </a:r>
            <a:r>
              <a:rPr lang="pt-BR" sz="1400" dirty="0" err="1"/>
              <a:t>Arxentina</a:t>
            </a:r>
            <a:r>
              <a:rPr lang="pt-BR" sz="1400" dirty="0"/>
              <a:t>, leste do Paraguai e norte do Uruguai.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41" y="516835"/>
            <a:ext cx="6886485" cy="51648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34" y="4833998"/>
            <a:ext cx="1426654" cy="18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76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90" y="235313"/>
            <a:ext cx="6305368" cy="455562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62" y="4481848"/>
            <a:ext cx="1646332" cy="21640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4648" y="526273"/>
            <a:ext cx="48338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Fluvicola</a:t>
            </a:r>
            <a:r>
              <a:rPr lang="pt-BR" sz="2400" b="1" i="1" dirty="0"/>
              <a:t> </a:t>
            </a:r>
            <a:r>
              <a:rPr lang="pt-BR" sz="2400" b="1" i="1" dirty="0" err="1"/>
              <a:t>albiventer</a:t>
            </a:r>
            <a:r>
              <a:rPr lang="pt-BR" sz="2400" b="1" i="1" dirty="0"/>
              <a:t> </a:t>
            </a:r>
            <a:r>
              <a:rPr lang="pt-BR" sz="2000" dirty="0"/>
              <a:t>(</a:t>
            </a:r>
            <a:r>
              <a:rPr lang="pt-BR" sz="2000" b="1" dirty="0"/>
              <a:t>lavandeira branca</a:t>
            </a:r>
            <a:r>
              <a:rPr lang="pt-BR" sz="2000" dirty="0"/>
              <a:t>, no Uruguai). É nativa de América do </a:t>
            </a:r>
            <a:r>
              <a:rPr lang="pt-BR" sz="2000" dirty="0" err="1"/>
              <a:t>Sur</a:t>
            </a:r>
            <a:r>
              <a:rPr lang="pt-BR" sz="2000" dirty="0"/>
              <a:t>, onde se estende </a:t>
            </a:r>
            <a:r>
              <a:rPr lang="pt-BR" sz="2000" dirty="0" err="1"/>
              <a:t>polas</a:t>
            </a:r>
            <a:r>
              <a:rPr lang="pt-BR" sz="2000" dirty="0"/>
              <a:t> </a:t>
            </a:r>
            <a:r>
              <a:rPr lang="pt-BR" sz="2000" dirty="0" err="1"/>
              <a:t>sabanas</a:t>
            </a:r>
            <a:r>
              <a:rPr lang="pt-BR" sz="2000" dirty="0"/>
              <a:t> inundadas, áreas pantanosas e beiras de lagoas e cursos fluviais, do centro norte, o leste e o </a:t>
            </a:r>
            <a:r>
              <a:rPr lang="pt-BR" sz="2000" dirty="0" err="1"/>
              <a:t>sur</a:t>
            </a:r>
            <a:r>
              <a:rPr lang="pt-BR" sz="2000" dirty="0"/>
              <a:t> do Brasil; o leste de </a:t>
            </a:r>
            <a:r>
              <a:rPr lang="pt-BR" sz="2000" dirty="0" err="1"/>
              <a:t>Bolivia</a:t>
            </a:r>
            <a:r>
              <a:rPr lang="pt-BR" sz="2000" dirty="0"/>
              <a:t>, Paraguai, o norte da </a:t>
            </a:r>
            <a:r>
              <a:rPr lang="pt-BR" sz="2000" dirty="0" err="1"/>
              <a:t>Arxentina</a:t>
            </a:r>
            <a:r>
              <a:rPr lang="pt-BR" sz="2000" dirty="0"/>
              <a:t> e o oeste do Uruguai. No inverno, </a:t>
            </a:r>
            <a:r>
              <a:rPr lang="pt-BR" sz="2000" dirty="0" err="1"/>
              <a:t>en</a:t>
            </a:r>
            <a:r>
              <a:rPr lang="pt-BR" sz="2000" dirty="0"/>
              <a:t> temporada non reprodutiva, parte da </a:t>
            </a:r>
            <a:r>
              <a:rPr lang="pt-BR" sz="2000" dirty="0" err="1"/>
              <a:t>poboación</a:t>
            </a:r>
            <a:r>
              <a:rPr lang="pt-BR" sz="2000" dirty="0"/>
              <a:t> austral realiza unha </a:t>
            </a:r>
            <a:r>
              <a:rPr lang="pt-BR" sz="2000" dirty="0" err="1"/>
              <a:t>migración</a:t>
            </a:r>
            <a:r>
              <a:rPr lang="pt-BR" sz="2000" dirty="0"/>
              <a:t> até o oeste da </a:t>
            </a:r>
            <a:r>
              <a:rPr lang="pt-BR" sz="2000" dirty="0" err="1"/>
              <a:t>Amazonía</a:t>
            </a:r>
            <a:r>
              <a:rPr lang="pt-BR" sz="2000" dirty="0"/>
              <a:t>, o sueste do </a:t>
            </a:r>
            <a:r>
              <a:rPr lang="pt-BR" sz="2000" dirty="0" err="1"/>
              <a:t>Perú</a:t>
            </a:r>
            <a:r>
              <a:rPr lang="pt-BR" sz="2000" dirty="0"/>
              <a:t> e o norte de </a:t>
            </a:r>
            <a:r>
              <a:rPr lang="pt-BR" sz="2000" dirty="0" err="1"/>
              <a:t>Bolivia</a:t>
            </a:r>
            <a:r>
              <a:rPr lang="pt-BR" sz="2000" dirty="0"/>
              <a:t>. 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arredor de 12 cm e pesa uns 12 g. </a:t>
            </a:r>
          </a:p>
          <a:p>
            <a:r>
              <a:rPr lang="pt-BR" sz="2000" dirty="0" err="1"/>
              <a:t>Aliméntase</a:t>
            </a:r>
            <a:r>
              <a:rPr lang="pt-BR" sz="2000" dirty="0"/>
              <a:t> principalmente de </a:t>
            </a:r>
            <a:r>
              <a:rPr lang="pt-BR" sz="2000" dirty="0" err="1"/>
              <a:t>insectos</a:t>
            </a:r>
            <a:r>
              <a:rPr lang="pt-BR" sz="2000" dirty="0"/>
              <a:t> que captura entre a </a:t>
            </a:r>
            <a:r>
              <a:rPr lang="pt-BR" sz="2000" dirty="0" err="1"/>
              <a:t>vexetación</a:t>
            </a:r>
            <a:r>
              <a:rPr lang="pt-BR" sz="2000" dirty="0"/>
              <a:t> </a:t>
            </a:r>
            <a:r>
              <a:rPr lang="pt-BR" sz="2000" dirty="0" err="1"/>
              <a:t>acuática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Constrúen</a:t>
            </a:r>
            <a:r>
              <a:rPr lang="pt-BR" sz="2000" dirty="0"/>
              <a:t> o </a:t>
            </a:r>
            <a:r>
              <a:rPr lang="pt-BR" sz="2000" dirty="0" err="1"/>
              <a:t>niño</a:t>
            </a:r>
            <a:r>
              <a:rPr lang="pt-BR" sz="2000" dirty="0"/>
              <a:t> </a:t>
            </a:r>
            <a:r>
              <a:rPr lang="pt-BR" sz="2000" dirty="0" err="1"/>
              <a:t>en</a:t>
            </a:r>
            <a:r>
              <a:rPr lang="pt-BR" sz="2000" dirty="0"/>
              <a:t> ramas de </a:t>
            </a:r>
            <a:r>
              <a:rPr lang="pt-BR" sz="2000" dirty="0" err="1"/>
              <a:t>árbores</a:t>
            </a:r>
            <a:r>
              <a:rPr lang="pt-BR" sz="2000" dirty="0"/>
              <a:t> ao pé, ou </a:t>
            </a:r>
            <a:r>
              <a:rPr lang="pt-BR" sz="2000" dirty="0" err="1"/>
              <a:t>enriba</a:t>
            </a:r>
            <a:r>
              <a:rPr lang="pt-BR" sz="2000" dirty="0"/>
              <a:t>, da </a:t>
            </a:r>
            <a:r>
              <a:rPr lang="pt-BR" sz="2000" dirty="0" err="1"/>
              <a:t>auga</a:t>
            </a:r>
            <a:r>
              <a:rPr lang="pt-BR" sz="2000" dirty="0"/>
              <a:t>. </a:t>
            </a:r>
            <a:r>
              <a:rPr lang="pt-BR" sz="2000" dirty="0" err="1"/>
              <a:t>Poñen</a:t>
            </a:r>
            <a:r>
              <a:rPr lang="pt-BR" sz="2000" dirty="0"/>
              <a:t> 2 ou 3 ovos. </a:t>
            </a:r>
          </a:p>
        </p:txBody>
      </p:sp>
    </p:spTree>
    <p:extLst>
      <p:ext uri="{BB962C8B-B14F-4D97-AF65-F5344CB8AC3E}">
        <p14:creationId xmlns:p14="http://schemas.microsoft.com/office/powerpoint/2010/main" val="2294819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3262" y="315732"/>
            <a:ext cx="56781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err="1"/>
              <a:t>Arundinicola</a:t>
            </a:r>
            <a:r>
              <a:rPr lang="pt-BR" sz="2400" b="1" i="1" dirty="0"/>
              <a:t> </a:t>
            </a:r>
            <a:r>
              <a:rPr lang="pt-BR" sz="2400" b="1" i="1" dirty="0" err="1"/>
              <a:t>leucocephala</a:t>
            </a:r>
            <a:r>
              <a:rPr lang="pt-BR" sz="2400" b="1" i="1" dirty="0"/>
              <a:t> </a:t>
            </a:r>
            <a:r>
              <a:rPr lang="pt-BR" sz="2400" dirty="0"/>
              <a:t>(</a:t>
            </a:r>
            <a:r>
              <a:rPr lang="pt-BR" sz="2000" b="1" dirty="0"/>
              <a:t>lavandeira</a:t>
            </a:r>
            <a:r>
              <a:rPr lang="pt-BR" sz="2000" dirty="0"/>
              <a:t> -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Arxentina</a:t>
            </a:r>
            <a:r>
              <a:rPr lang="pt-BR" sz="2000" dirty="0"/>
              <a:t>, Paraguai e </a:t>
            </a:r>
            <a:r>
              <a:rPr lang="pt-BR" sz="2000" dirty="0" err="1"/>
              <a:t>Bolivia</a:t>
            </a:r>
            <a:r>
              <a:rPr lang="pt-BR" sz="2000" dirty="0"/>
              <a:t>-, </a:t>
            </a:r>
            <a:r>
              <a:rPr lang="pt-BR" sz="2000" b="1" dirty="0"/>
              <a:t>lavandeira </a:t>
            </a:r>
            <a:r>
              <a:rPr lang="pt-BR" sz="2000" b="1" dirty="0" err="1"/>
              <a:t>cabeza</a:t>
            </a:r>
            <a:r>
              <a:rPr lang="pt-BR" sz="2000" b="1" dirty="0"/>
              <a:t> branca </a:t>
            </a:r>
            <a:r>
              <a:rPr lang="pt-BR" sz="2000" dirty="0"/>
              <a:t>-no Uruguai-). É nativa de América do </a:t>
            </a:r>
            <a:r>
              <a:rPr lang="pt-BR" sz="2000" dirty="0" err="1"/>
              <a:t>Sur</a:t>
            </a:r>
            <a:r>
              <a:rPr lang="pt-BR" sz="2000" dirty="0"/>
              <a:t> e de Trinidad e Tobago, </a:t>
            </a:r>
            <a:r>
              <a:rPr lang="pt-BR" sz="2000" dirty="0" err="1"/>
              <a:t>con</a:t>
            </a:r>
            <a:r>
              <a:rPr lang="pt-BR" sz="2000" dirty="0"/>
              <a:t> </a:t>
            </a:r>
            <a:r>
              <a:rPr lang="pt-BR" sz="2000" dirty="0" err="1"/>
              <a:t>presenza</a:t>
            </a:r>
            <a:r>
              <a:rPr lang="pt-BR" sz="2000" dirty="0"/>
              <a:t> bastante </a:t>
            </a:r>
            <a:r>
              <a:rPr lang="pt-BR" sz="2000" dirty="0" err="1"/>
              <a:t>común</a:t>
            </a:r>
            <a:r>
              <a:rPr lang="pt-BR" sz="2000" dirty="0"/>
              <a:t> nos </a:t>
            </a:r>
            <a:r>
              <a:rPr lang="pt-BR" sz="2000" dirty="0" err="1"/>
              <a:t>terreos</a:t>
            </a:r>
            <a:r>
              <a:rPr lang="pt-BR" sz="2000" dirty="0"/>
              <a:t> pantanosos, preto da </a:t>
            </a:r>
            <a:r>
              <a:rPr lang="pt-BR" sz="2000" dirty="0" err="1"/>
              <a:t>auga</a:t>
            </a:r>
            <a:r>
              <a:rPr lang="pt-BR" sz="2000" dirty="0"/>
              <a:t>, nas beiras de </a:t>
            </a:r>
            <a:r>
              <a:rPr lang="pt-BR" sz="2000" dirty="0" err="1"/>
              <a:t>ríos</a:t>
            </a:r>
            <a:r>
              <a:rPr lang="pt-BR" sz="2000" dirty="0"/>
              <a:t> e lagoas, e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pasteiros</a:t>
            </a:r>
            <a:r>
              <a:rPr lang="pt-BR" sz="2000" dirty="0"/>
              <a:t> </a:t>
            </a:r>
            <a:r>
              <a:rPr lang="pt-BR" sz="2000" dirty="0" err="1"/>
              <a:t>asolagables</a:t>
            </a:r>
            <a:r>
              <a:rPr lang="pt-BR" sz="2000" dirty="0"/>
              <a:t> </a:t>
            </a:r>
            <a:r>
              <a:rPr lang="pt-BR" sz="2000" dirty="0" err="1"/>
              <a:t>con</a:t>
            </a:r>
            <a:r>
              <a:rPr lang="pt-BR" sz="2000" dirty="0"/>
              <a:t> mato, das terras baixas.</a:t>
            </a:r>
          </a:p>
          <a:p>
            <a:r>
              <a:rPr lang="pt-BR" sz="2000" dirty="0" err="1"/>
              <a:t>Mide</a:t>
            </a:r>
            <a:r>
              <a:rPr lang="pt-BR" sz="2000" dirty="0"/>
              <a:t> uns 13 cm e pesa arredor de 15 g. </a:t>
            </a:r>
          </a:p>
          <a:p>
            <a:r>
              <a:rPr lang="pt-BR" sz="2000" dirty="0" err="1"/>
              <a:t>Aliméntase</a:t>
            </a:r>
            <a:r>
              <a:rPr lang="pt-BR" sz="2000" dirty="0"/>
              <a:t> de </a:t>
            </a:r>
            <a:r>
              <a:rPr lang="pt-BR" sz="2000" dirty="0" err="1"/>
              <a:t>insectos</a:t>
            </a:r>
            <a:r>
              <a:rPr lang="pt-BR" sz="2000" dirty="0"/>
              <a:t> que </a:t>
            </a:r>
            <a:r>
              <a:rPr lang="pt-BR" sz="2000" dirty="0" err="1"/>
              <a:t>caza</a:t>
            </a:r>
            <a:r>
              <a:rPr lang="pt-BR" sz="2000" dirty="0"/>
              <a:t> na </a:t>
            </a:r>
            <a:r>
              <a:rPr lang="pt-BR" sz="2000" dirty="0" err="1"/>
              <a:t>vexetación</a:t>
            </a:r>
            <a:r>
              <a:rPr lang="pt-BR" sz="2000" dirty="0"/>
              <a:t>, no ar e até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augas</a:t>
            </a:r>
            <a:r>
              <a:rPr lang="pt-BR" sz="2000" dirty="0"/>
              <a:t> pouco </a:t>
            </a:r>
            <a:r>
              <a:rPr lang="pt-BR" sz="2000" dirty="0" err="1"/>
              <a:t>fondas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Aniña</a:t>
            </a:r>
            <a:r>
              <a:rPr lang="pt-BR" sz="2000" dirty="0"/>
              <a:t> nas </a:t>
            </a:r>
            <a:r>
              <a:rPr lang="pt-BR" sz="2000" dirty="0" err="1"/>
              <a:t>árbores</a:t>
            </a:r>
            <a:r>
              <a:rPr lang="pt-BR" sz="2000" dirty="0"/>
              <a:t>, onde </a:t>
            </a:r>
            <a:r>
              <a:rPr lang="pt-BR" sz="2000" dirty="0" err="1"/>
              <a:t>fai</a:t>
            </a:r>
            <a:r>
              <a:rPr lang="pt-BR" sz="2000" dirty="0"/>
              <a:t> </a:t>
            </a:r>
            <a:r>
              <a:rPr lang="pt-BR" sz="2000" dirty="0" err="1"/>
              <a:t>un</a:t>
            </a:r>
            <a:r>
              <a:rPr lang="pt-BR" sz="2000" dirty="0"/>
              <a:t> </a:t>
            </a:r>
            <a:r>
              <a:rPr lang="pt-BR" sz="2000" dirty="0" err="1"/>
              <a:t>niño</a:t>
            </a:r>
            <a:r>
              <a:rPr lang="pt-BR" sz="2000" dirty="0"/>
              <a:t> esférico coa entrada lateral, na </a:t>
            </a:r>
            <a:r>
              <a:rPr lang="pt-BR" sz="2000" dirty="0" err="1"/>
              <a:t>punta</a:t>
            </a:r>
            <a:r>
              <a:rPr lang="pt-BR" sz="2000" dirty="0"/>
              <a:t> </a:t>
            </a:r>
            <a:r>
              <a:rPr lang="pt-BR" sz="2000" dirty="0" err="1"/>
              <a:t>dunha</a:t>
            </a:r>
            <a:r>
              <a:rPr lang="pt-BR" sz="2000" dirty="0"/>
              <a:t> </a:t>
            </a:r>
            <a:r>
              <a:rPr lang="pt-BR" sz="2000" dirty="0" err="1"/>
              <a:t>pola</a:t>
            </a:r>
            <a:r>
              <a:rPr lang="pt-BR" sz="2000" dirty="0"/>
              <a:t> </a:t>
            </a:r>
            <a:r>
              <a:rPr lang="pt-BR" sz="2000" dirty="0" err="1"/>
              <a:t>enriba</a:t>
            </a:r>
            <a:r>
              <a:rPr lang="pt-BR" sz="2000" dirty="0"/>
              <a:t> da </a:t>
            </a:r>
            <a:r>
              <a:rPr lang="pt-BR" sz="2000" dirty="0" err="1"/>
              <a:t>auga</a:t>
            </a:r>
            <a:r>
              <a:rPr lang="pt-BR" sz="2000" dirty="0"/>
              <a:t>.</a:t>
            </a:r>
          </a:p>
          <a:p>
            <a:r>
              <a:rPr lang="pt-BR" sz="2000" dirty="0" err="1"/>
              <a:t>Pon</a:t>
            </a:r>
            <a:r>
              <a:rPr lang="pt-BR" sz="2000" dirty="0"/>
              <a:t> de 2 a 4 ovos.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r="-726"/>
          <a:stretch/>
        </p:blipFill>
        <p:spPr>
          <a:xfrm>
            <a:off x="5881385" y="753054"/>
            <a:ext cx="6164841" cy="52104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0" y="4358890"/>
            <a:ext cx="1765899" cy="236771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02017" y="6205746"/>
            <a:ext cx="5247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Parella de </a:t>
            </a:r>
            <a:r>
              <a:rPr lang="gl-ES" sz="1400" i="1" dirty="0" err="1"/>
              <a:t>Arundinicola</a:t>
            </a:r>
            <a:r>
              <a:rPr lang="gl-ES" sz="1400" i="1" dirty="0"/>
              <a:t> </a:t>
            </a:r>
            <a:r>
              <a:rPr lang="gl-ES" sz="1400" i="1" dirty="0" err="1"/>
              <a:t>leucocephala</a:t>
            </a:r>
            <a:r>
              <a:rPr lang="gl-ES" sz="1400" dirty="0"/>
              <a:t>:</a:t>
            </a:r>
            <a:r>
              <a:rPr lang="gl-ES" sz="1400" i="1" dirty="0"/>
              <a:t> </a:t>
            </a:r>
            <a:r>
              <a:rPr lang="gl-ES" sz="1400" dirty="0"/>
              <a:t>femia arriba, macho abaixo</a:t>
            </a:r>
          </a:p>
        </p:txBody>
      </p:sp>
    </p:spTree>
    <p:extLst>
      <p:ext uri="{BB962C8B-B14F-4D97-AF65-F5344CB8AC3E}">
        <p14:creationId xmlns:p14="http://schemas.microsoft.com/office/powerpoint/2010/main" val="1537217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06827" y="862882"/>
            <a:ext cx="7675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400" b="1" dirty="0"/>
              <a:t>E con isto que vos deixei, rematei outra liada.</a:t>
            </a:r>
          </a:p>
          <a:p>
            <a:pPr algn="ctr"/>
            <a:r>
              <a:rPr lang="gl-ES" sz="2400" b="1" dirty="0"/>
              <a:t>Agardo que gocedes véndoa, tanto coma min ao armala.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/>
          <a:stretch/>
        </p:blipFill>
        <p:spPr>
          <a:xfrm>
            <a:off x="6297919" y="1850387"/>
            <a:ext cx="3168054" cy="3813337"/>
          </a:xfrm>
          <a:prstGeom prst="rect">
            <a:avLst/>
          </a:prstGeom>
        </p:spPr>
      </p:pic>
      <p:sp>
        <p:nvSpPr>
          <p:cNvPr id="5" name="1 CuadroTexto"/>
          <p:cNvSpPr txBox="1"/>
          <p:nvPr/>
        </p:nvSpPr>
        <p:spPr>
          <a:xfrm>
            <a:off x="1709181" y="5820232"/>
            <a:ext cx="10010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Case todas as </a:t>
            </a:r>
            <a:r>
              <a:rPr lang="es-ES" b="1" dirty="0" err="1"/>
              <a:t>imaxes</a:t>
            </a:r>
            <a:r>
              <a:rPr lang="es-ES" b="1" dirty="0"/>
              <a:t> fotográficas </a:t>
            </a:r>
            <a:r>
              <a:rPr lang="es-ES" b="1" dirty="0" err="1"/>
              <a:t>foron</a:t>
            </a:r>
            <a:r>
              <a:rPr lang="es-ES" b="1" dirty="0"/>
              <a:t> collidas da internet, e a información de </a:t>
            </a:r>
            <a:r>
              <a:rPr lang="es-ES" b="1" dirty="0" err="1"/>
              <a:t>fontes</a:t>
            </a:r>
            <a:r>
              <a:rPr lang="es-ES" b="1" dirty="0"/>
              <a:t> varias. </a:t>
            </a:r>
            <a:r>
              <a:rPr lang="es-ES" b="1" dirty="0" err="1"/>
              <a:t>Agradézolle</a:t>
            </a:r>
            <a:r>
              <a:rPr lang="es-ES" b="1" dirty="0"/>
              <a:t> </a:t>
            </a:r>
            <a:r>
              <a:rPr lang="es-ES" b="1" dirty="0" err="1"/>
              <a:t>aos</a:t>
            </a:r>
            <a:r>
              <a:rPr lang="es-ES" b="1" dirty="0"/>
              <a:t> autores a </a:t>
            </a:r>
            <a:r>
              <a:rPr lang="es-ES" b="1" dirty="0" err="1"/>
              <a:t>súa</a:t>
            </a:r>
            <a:r>
              <a:rPr lang="es-ES" b="1" dirty="0"/>
              <a:t> </a:t>
            </a:r>
            <a:r>
              <a:rPr lang="es-ES" b="1" dirty="0" err="1"/>
              <a:t>dispoñibilidade</a:t>
            </a:r>
            <a:r>
              <a:rPr lang="es-ES" b="1" dirty="0"/>
              <a:t>, e </a:t>
            </a:r>
            <a:r>
              <a:rPr lang="es-ES" b="1" dirty="0" err="1"/>
              <a:t>agardo</a:t>
            </a:r>
            <a:r>
              <a:rPr lang="es-ES" b="1" dirty="0"/>
              <a:t> </a:t>
            </a:r>
            <a:r>
              <a:rPr lang="es-ES" b="1" dirty="0" err="1"/>
              <a:t>saiban</a:t>
            </a:r>
            <a:r>
              <a:rPr lang="es-ES" b="1" dirty="0"/>
              <a:t> disculpar o uso que </a:t>
            </a:r>
            <a:r>
              <a:rPr lang="es-ES" b="1" dirty="0" err="1"/>
              <a:t>fixen</a:t>
            </a:r>
            <a:r>
              <a:rPr lang="es-ES" b="1" dirty="0"/>
              <a:t> delas.      </a:t>
            </a:r>
          </a:p>
          <a:p>
            <a:r>
              <a:rPr lang="es-ES" b="1" dirty="0"/>
              <a:t>                                                                                                                         </a:t>
            </a:r>
            <a:r>
              <a:rPr lang="es-ES" dirty="0"/>
              <a:t> </a:t>
            </a:r>
            <a:r>
              <a:rPr lang="es-ES" dirty="0" err="1"/>
              <a:t>Mon</a:t>
            </a:r>
            <a:r>
              <a:rPr lang="es-ES" dirty="0"/>
              <a:t> </a:t>
            </a:r>
            <a:r>
              <a:rPr lang="es-ES" dirty="0" err="1"/>
              <a:t>Daporta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945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4699" y="5314458"/>
            <a:ext cx="115781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-</a:t>
            </a:r>
            <a:r>
              <a:rPr lang="pt-BR" sz="2800" b="1" i="1" dirty="0"/>
              <a:t>Pois </a:t>
            </a:r>
            <a:r>
              <a:rPr lang="pt-BR" sz="2800" b="1" i="1" dirty="0" err="1"/>
              <a:t>elle</a:t>
            </a:r>
            <a:r>
              <a:rPr lang="pt-BR" sz="2800" b="1" i="1" dirty="0"/>
              <a:t> unha “</a:t>
            </a:r>
            <a:r>
              <a:rPr lang="pt-BR" sz="2800" b="1" i="1" dirty="0" err="1"/>
              <a:t>señorita</a:t>
            </a:r>
            <a:r>
              <a:rPr lang="pt-BR" sz="2800" b="1" i="1" dirty="0"/>
              <a:t>”, como </a:t>
            </a:r>
            <a:r>
              <a:rPr lang="pt-BR" sz="2800" b="1" i="1" dirty="0" err="1"/>
              <a:t>lle</a:t>
            </a:r>
            <a:r>
              <a:rPr lang="pt-BR" sz="2800" b="1" i="1" dirty="0"/>
              <a:t> chamamos nós.</a:t>
            </a:r>
          </a:p>
          <a:p>
            <a:pPr algn="ctr"/>
            <a:r>
              <a:rPr lang="pt-BR" sz="2800" b="1" i="1" dirty="0" err="1"/>
              <a:t>Aquí</a:t>
            </a:r>
            <a:r>
              <a:rPr lang="pt-BR" sz="2800" b="1" i="1" dirty="0"/>
              <a:t>, de onde nós somos, </a:t>
            </a:r>
            <a:r>
              <a:rPr lang="pt-BR" sz="2800" b="1" i="1" dirty="0" err="1"/>
              <a:t>chámase</a:t>
            </a:r>
            <a:r>
              <a:rPr lang="pt-BR" sz="2800" b="1" i="1" dirty="0"/>
              <a:t> </a:t>
            </a:r>
            <a:r>
              <a:rPr lang="pt-BR" sz="2800" b="1" i="1" dirty="0" err="1"/>
              <a:t>desa</a:t>
            </a:r>
            <a:r>
              <a:rPr lang="pt-BR" sz="2800" b="1" i="1" dirty="0"/>
              <a:t> maneira, </a:t>
            </a:r>
          </a:p>
          <a:p>
            <a:pPr algn="ctr"/>
            <a:r>
              <a:rPr lang="pt-BR" sz="2800" b="1" i="1" dirty="0"/>
              <a:t>mais ela e os seus parentes </a:t>
            </a:r>
            <a:r>
              <a:rPr lang="pt-BR" sz="2800" b="1" i="1" dirty="0" err="1"/>
              <a:t>coñécense</a:t>
            </a:r>
            <a:r>
              <a:rPr lang="pt-BR" sz="2800" b="1" i="1" dirty="0"/>
              <a:t> como lavandeiras.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30" y="257443"/>
            <a:ext cx="8625432" cy="52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0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3054" y="5961777"/>
            <a:ext cx="10887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 </a:t>
            </a:r>
            <a:r>
              <a:rPr lang="pt-BR" sz="2800" b="1" dirty="0" err="1"/>
              <a:t>alá</a:t>
            </a:r>
            <a:r>
              <a:rPr lang="pt-BR" sz="2800" b="1" dirty="0"/>
              <a:t> se foi Roque encantado </a:t>
            </a:r>
            <a:r>
              <a:rPr lang="pt-BR" sz="2800" b="1" dirty="0" err="1"/>
              <a:t>co</a:t>
            </a:r>
            <a:r>
              <a:rPr lang="pt-BR" sz="2800" b="1" dirty="0"/>
              <a:t> aprendido,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16" y="1045164"/>
            <a:ext cx="4521729" cy="45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0" y="903077"/>
            <a:ext cx="7276563" cy="46090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861" y="5874379"/>
            <a:ext cx="11208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 buscando, para saber </a:t>
            </a:r>
            <a:r>
              <a:rPr lang="pt-BR" sz="2800" b="1" dirty="0" err="1"/>
              <a:t>máis</a:t>
            </a:r>
            <a:r>
              <a:rPr lang="pt-BR" sz="2800" b="1" dirty="0"/>
              <a:t>, isto foi o que fixo</a:t>
            </a:r>
          </a:p>
        </p:txBody>
      </p:sp>
    </p:spTree>
    <p:extLst>
      <p:ext uri="{BB962C8B-B14F-4D97-AF65-F5344CB8AC3E}">
        <p14:creationId xmlns:p14="http://schemas.microsoft.com/office/powerpoint/2010/main" val="98546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02326" y="2013351"/>
            <a:ext cx="3305478" cy="40934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/>
              <a:t>     </a:t>
            </a:r>
            <a:r>
              <a:rPr lang="es-ES" sz="4400" dirty="0" err="1"/>
              <a:t>lavandeira</a:t>
            </a:r>
            <a:endParaRPr lang="es-ES" sz="4400" dirty="0"/>
          </a:p>
          <a:p>
            <a:endParaRPr lang="es-ES" sz="2400" dirty="0"/>
          </a:p>
          <a:p>
            <a:r>
              <a:rPr lang="es-ES" sz="2400" dirty="0"/>
              <a:t>               lavandera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buztanikara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cuereta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alvéola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wagtail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bergeronnette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wasserstelze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ballerina</a:t>
            </a:r>
            <a:endParaRPr lang="es-ES" sz="2400" dirty="0"/>
          </a:p>
        </p:txBody>
      </p:sp>
      <p:pic>
        <p:nvPicPr>
          <p:cNvPr id="4" name="3 Imagen" descr="bandeira al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951" y="5372411"/>
            <a:ext cx="4318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bandeira c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951" y="3932549"/>
            <a:ext cx="45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bandeira es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951" y="3211824"/>
            <a:ext cx="428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bandeira eus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951" y="3572186"/>
            <a:ext cx="4730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bandeira f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951" y="5013636"/>
            <a:ext cx="4270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bandeira ga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963" y="2276786"/>
            <a:ext cx="534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bandeira in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951" y="4681849"/>
            <a:ext cx="422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bandeira ita.jpg"/>
          <p:cNvPicPr>
            <a:picLocks noChangeAspect="1"/>
          </p:cNvPicPr>
          <p:nvPr/>
        </p:nvPicPr>
        <p:blipFill>
          <a:blip r:embed="rId9" cstate="print"/>
          <a:srcRect l="7018"/>
          <a:stretch>
            <a:fillRect/>
          </a:stretch>
        </p:blipFill>
        <p:spPr bwMode="auto">
          <a:xfrm>
            <a:off x="1075951" y="5732774"/>
            <a:ext cx="4492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bandeira po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951" y="4292911"/>
            <a:ext cx="433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/>
          <a:srcRect l="17679" t="10015" r="14548" b="8972"/>
          <a:stretch/>
        </p:blipFill>
        <p:spPr>
          <a:xfrm>
            <a:off x="4157626" y="415097"/>
            <a:ext cx="7702324" cy="58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30557" y="1368560"/>
            <a:ext cx="33528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As lavandeiras </a:t>
            </a:r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un</a:t>
            </a:r>
            <a:r>
              <a:rPr lang="pt-BR" sz="2400" dirty="0"/>
              <a:t> </a:t>
            </a:r>
            <a:r>
              <a:rPr lang="pt-BR" sz="2400" dirty="0" err="1"/>
              <a:t>xénero</a:t>
            </a:r>
            <a:r>
              <a:rPr lang="pt-BR" sz="2400" dirty="0"/>
              <a:t> de </a:t>
            </a:r>
            <a:r>
              <a:rPr lang="pt-BR" sz="2400" dirty="0" err="1"/>
              <a:t>paxaros</a:t>
            </a:r>
            <a:r>
              <a:rPr lang="pt-BR" sz="2400" dirty="0"/>
              <a:t> da </a:t>
            </a:r>
            <a:r>
              <a:rPr lang="pt-BR" sz="2400" dirty="0" err="1"/>
              <a:t>familia</a:t>
            </a:r>
            <a:r>
              <a:rPr lang="pt-BR" sz="2400" dirty="0"/>
              <a:t> </a:t>
            </a:r>
            <a:r>
              <a:rPr lang="pt-BR" sz="2400" i="1" dirty="0" err="1"/>
              <a:t>Motacillidae</a:t>
            </a:r>
            <a:r>
              <a:rPr lang="pt-BR" sz="2400" dirty="0"/>
              <a:t>.  </a:t>
            </a:r>
            <a:r>
              <a:rPr lang="pt-BR" sz="2400" dirty="0" err="1"/>
              <a:t>Adoitan</a:t>
            </a:r>
            <a:r>
              <a:rPr lang="pt-BR" sz="2400" dirty="0"/>
              <a:t> ser aves </a:t>
            </a:r>
            <a:r>
              <a:rPr lang="pt-BR" sz="2400" dirty="0" err="1"/>
              <a:t>esveltas</a:t>
            </a:r>
            <a:r>
              <a:rPr lang="pt-BR" sz="2400" dirty="0"/>
              <a:t> e, a miúdo, </a:t>
            </a:r>
            <a:r>
              <a:rPr lang="pt-BR" sz="2400" dirty="0" err="1"/>
              <a:t>coreadas</a:t>
            </a:r>
            <a:r>
              <a:rPr lang="pt-BR" sz="2400" dirty="0"/>
              <a:t>; </a:t>
            </a:r>
            <a:r>
              <a:rPr lang="pt-BR" sz="2400" dirty="0" err="1"/>
              <a:t>co</a:t>
            </a:r>
            <a:r>
              <a:rPr lang="pt-BR" sz="2400" dirty="0"/>
              <a:t> </a:t>
            </a:r>
            <a:r>
              <a:rPr lang="pt-BR" sz="2400" dirty="0" err="1"/>
              <a:t>pescozo</a:t>
            </a:r>
            <a:r>
              <a:rPr lang="pt-BR" sz="2400" dirty="0"/>
              <a:t> curto, o </a:t>
            </a:r>
            <a:r>
              <a:rPr lang="pt-BR" sz="2400" dirty="0" err="1"/>
              <a:t>peteiro</a:t>
            </a:r>
            <a:r>
              <a:rPr lang="pt-BR" sz="2400" dirty="0"/>
              <a:t> fino e </a:t>
            </a:r>
            <a:r>
              <a:rPr lang="pt-BR" sz="2400" dirty="0" err="1"/>
              <a:t>aguzado</a:t>
            </a:r>
            <a:r>
              <a:rPr lang="pt-BR" sz="2400" dirty="0"/>
              <a:t>, o rabo longo, e as patas finas e cumpridas. </a:t>
            </a:r>
          </a:p>
          <a:p>
            <a:r>
              <a:rPr lang="pt-BR" sz="2400" dirty="0" err="1"/>
              <a:t>Miden</a:t>
            </a:r>
            <a:r>
              <a:rPr lang="pt-BR" sz="2400" dirty="0"/>
              <a:t> entre 14 e 20 cm de </a:t>
            </a:r>
            <a:r>
              <a:rPr lang="pt-BR" sz="2400" dirty="0" err="1"/>
              <a:t>lonxitude</a:t>
            </a:r>
            <a:r>
              <a:rPr lang="pt-BR" sz="2400" dirty="0"/>
              <a:t>. </a:t>
            </a:r>
            <a:endParaRPr lang="gl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07" y="402642"/>
            <a:ext cx="8327993" cy="60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33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5407" y="868963"/>
            <a:ext cx="31081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/>
              <a:t>Son</a:t>
            </a:r>
            <a:r>
              <a:rPr lang="pt-BR" sz="2400" dirty="0"/>
              <a:t> principalmente terrestres e </a:t>
            </a:r>
            <a:r>
              <a:rPr lang="pt-BR" sz="2400" dirty="0" err="1"/>
              <a:t>gustan</a:t>
            </a:r>
            <a:r>
              <a:rPr lang="pt-BR" sz="2400" dirty="0"/>
              <a:t> dos </a:t>
            </a:r>
            <a:r>
              <a:rPr lang="pt-BR" sz="2400" dirty="0" err="1"/>
              <a:t>espazos</a:t>
            </a:r>
            <a:r>
              <a:rPr lang="pt-BR" sz="2400" dirty="0"/>
              <a:t> abertos e da proximidade da </a:t>
            </a:r>
            <a:r>
              <a:rPr lang="pt-BR" sz="2400" dirty="0" err="1"/>
              <a:t>auga</a:t>
            </a:r>
            <a:r>
              <a:rPr lang="pt-BR" sz="2400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6673" y="230080"/>
            <a:ext cx="4229461" cy="30452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851480"/>
            <a:ext cx="6061859" cy="37735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74" y="3549320"/>
            <a:ext cx="4409560" cy="30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6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2610</Words>
  <Application>Microsoft Office PowerPoint</Application>
  <PresentationFormat>Panorámica</PresentationFormat>
  <Paragraphs>160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</dc:creator>
  <cp:lastModifiedBy>LENOVO</cp:lastModifiedBy>
  <cp:revision>138</cp:revision>
  <dcterms:created xsi:type="dcterms:W3CDTF">2021-09-07T16:48:33Z</dcterms:created>
  <dcterms:modified xsi:type="dcterms:W3CDTF">2024-04-27T11:23:19Z</dcterms:modified>
</cp:coreProperties>
</file>