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62" r:id="rId8"/>
    <p:sldId id="261" r:id="rId9"/>
    <p:sldId id="278" r:id="rId10"/>
    <p:sldId id="260" r:id="rId11"/>
    <p:sldId id="259" r:id="rId12"/>
    <p:sldId id="258" r:id="rId13"/>
    <p:sldId id="277" r:id="rId14"/>
    <p:sldId id="279" r:id="rId15"/>
    <p:sldId id="257" r:id="rId16"/>
    <p:sldId id="267" r:id="rId17"/>
    <p:sldId id="271" r:id="rId18"/>
    <p:sldId id="266" r:id="rId19"/>
    <p:sldId id="265" r:id="rId20"/>
    <p:sldId id="264" r:id="rId21"/>
    <p:sldId id="270" r:id="rId22"/>
    <p:sldId id="269" r:id="rId23"/>
    <p:sldId id="268" r:id="rId24"/>
    <p:sldId id="290" r:id="rId25"/>
    <p:sldId id="289" r:id="rId26"/>
    <p:sldId id="288" r:id="rId27"/>
    <p:sldId id="281" r:id="rId28"/>
    <p:sldId id="287" r:id="rId29"/>
    <p:sldId id="286" r:id="rId30"/>
    <p:sldId id="285" r:id="rId31"/>
    <p:sldId id="284" r:id="rId32"/>
    <p:sldId id="283" r:id="rId33"/>
    <p:sldId id="282" r:id="rId34"/>
    <p:sldId id="280" r:id="rId35"/>
    <p:sldId id="263" r:id="rId36"/>
    <p:sldId id="294" r:id="rId37"/>
    <p:sldId id="293" r:id="rId38"/>
    <p:sldId id="292" r:id="rId39"/>
    <p:sldId id="291" r:id="rId40"/>
    <p:sldId id="300" r:id="rId41"/>
    <p:sldId id="299" r:id="rId42"/>
    <p:sldId id="305" r:id="rId43"/>
    <p:sldId id="298" r:id="rId44"/>
    <p:sldId id="297" r:id="rId45"/>
    <p:sldId id="306" r:id="rId46"/>
    <p:sldId id="296" r:id="rId47"/>
    <p:sldId id="295" r:id="rId48"/>
    <p:sldId id="304" r:id="rId4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6157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953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5140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0861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4141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4660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9463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6668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6042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6715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4089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DB470-DAE6-4F13-9986-07B0E59DCDF7}" type="datetimeFigureOut">
              <a:rPr lang="gl-ES" smtClean="0"/>
              <a:t>18/07/2024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703F-8A19-447E-80A8-ECC4C17F1E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7419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00647" y="1442434"/>
            <a:ext cx="879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/>
              <a:t>barbantesas</a:t>
            </a:r>
          </a:p>
        </p:txBody>
      </p:sp>
      <p:sp>
        <p:nvSpPr>
          <p:cNvPr id="3" name="3 CuadroTexto"/>
          <p:cNvSpPr txBox="1"/>
          <p:nvPr/>
        </p:nvSpPr>
        <p:spPr>
          <a:xfrm>
            <a:off x="2539906" y="5172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/>
                </a:solidFill>
                <a:latin typeface="Bradley Hand ITC" pitchFamily="66" charset="0"/>
              </a:rPr>
              <a:t>AS LIDEIRAS DE ROQUE</a:t>
            </a:r>
          </a:p>
        </p:txBody>
      </p:sp>
      <p:sp>
        <p:nvSpPr>
          <p:cNvPr id="5" name="4 CuadroTexto"/>
          <p:cNvSpPr txBox="1"/>
          <p:nvPr/>
        </p:nvSpPr>
        <p:spPr>
          <a:xfrm rot="16200000">
            <a:off x="-563825" y="490697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Mon</a:t>
            </a:r>
            <a:r>
              <a:rPr lang="es-ES" sz="2400" b="1" dirty="0"/>
              <a:t> </a:t>
            </a:r>
            <a:r>
              <a:rPr lang="es-ES" sz="2400" b="1" dirty="0" err="1"/>
              <a:t>Daporta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081372" y="6046265"/>
            <a:ext cx="445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COUSIÑAS FEITAS NA CASA</a:t>
            </a:r>
          </a:p>
        </p:txBody>
      </p:sp>
      <p:pic>
        <p:nvPicPr>
          <p:cNvPr id="7" name="6 Imagen" descr="LÁPIZ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C4DF9C"/>
              </a:clrFrom>
              <a:clrTo>
                <a:srgbClr val="C4DF9C">
                  <a:alpha val="0"/>
                </a:srgbClr>
              </a:clrTo>
            </a:clrChange>
          </a:blip>
          <a:stretch>
            <a:fillRect/>
          </a:stretch>
        </p:blipFill>
        <p:spPr>
          <a:xfrm rot="196276">
            <a:off x="10427728" y="5002950"/>
            <a:ext cx="786297" cy="11023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r="14240" b="12876"/>
          <a:stretch/>
        </p:blipFill>
        <p:spPr>
          <a:xfrm>
            <a:off x="3786389" y="3012094"/>
            <a:ext cx="4275786" cy="3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9803" y="1283428"/>
            <a:ext cx="2773251" cy="422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cabezas triangulares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ollos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compostos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vértices superiores e o aparato bucal, mastigador, no inferior.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15533"/>
          <a:stretch/>
        </p:blipFill>
        <p:spPr>
          <a:xfrm>
            <a:off x="3786388" y="273273"/>
            <a:ext cx="7483839" cy="64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06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104" y="1293082"/>
            <a:ext cx="27088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800" dirty="0"/>
              <a:t>Teñen o pescozo e a primeira parte do </a:t>
            </a:r>
            <a:r>
              <a:rPr lang="gl-ES" sz="2800" dirty="0" err="1"/>
              <a:t>torax</a:t>
            </a:r>
            <a:r>
              <a:rPr lang="gl-ES" sz="2800" dirty="0"/>
              <a:t> moi flexibles. </a:t>
            </a:r>
            <a:r>
              <a:rPr lang="gl-ES" sz="2400" dirty="0"/>
              <a:t>Algunhas poden xirar a cabeza máis de 180°.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/>
          <a:stretch/>
        </p:blipFill>
        <p:spPr>
          <a:xfrm flipH="1">
            <a:off x="3541690" y="332195"/>
            <a:ext cx="8023537" cy="60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1766" y="321972"/>
            <a:ext cx="2799011" cy="60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característica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chamativa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estrutura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patas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dianteiras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modificadas para a captura de presas, para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están armadas con picos 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espiñas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que non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poidan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fuxir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3935" y="321972"/>
            <a:ext cx="8723488" cy="57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7676" y="404438"/>
            <a:ext cx="62247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Adoitan</a:t>
            </a:r>
            <a:r>
              <a:rPr lang="es-ES" sz="2800" dirty="0"/>
              <a:t> ser de </a:t>
            </a:r>
            <a:r>
              <a:rPr lang="es-ES" sz="2800" dirty="0" err="1"/>
              <a:t>cores</a:t>
            </a:r>
            <a:r>
              <a:rPr lang="es-ES" sz="2800" dirty="0"/>
              <a:t> verdes, ocres, grises </a:t>
            </a:r>
            <a:r>
              <a:rPr lang="es-ES" sz="2800" dirty="0" err="1"/>
              <a:t>ou</a:t>
            </a:r>
            <a:r>
              <a:rPr lang="es-ES" sz="2800" dirty="0"/>
              <a:t> manchadas para pasaren desapercibidas no medio no que se </a:t>
            </a:r>
            <a:r>
              <a:rPr lang="es-ES" sz="2800" dirty="0" err="1"/>
              <a:t>desenvolven</a:t>
            </a:r>
            <a:r>
              <a:rPr lang="es-ES" sz="2800" dirty="0"/>
              <a:t>, ocultarse dos </a:t>
            </a:r>
            <a:r>
              <a:rPr lang="es-ES" sz="2800" dirty="0" err="1"/>
              <a:t>seus</a:t>
            </a:r>
            <a:r>
              <a:rPr lang="es-ES" sz="2800" dirty="0"/>
              <a:t> predadores e </a:t>
            </a:r>
            <a:r>
              <a:rPr lang="es-ES" sz="2800" dirty="0" err="1"/>
              <a:t>poderen</a:t>
            </a:r>
            <a:r>
              <a:rPr lang="es-ES" sz="2800" dirty="0"/>
              <a:t> </a:t>
            </a:r>
            <a:r>
              <a:rPr lang="es-ES" sz="2800" dirty="0" err="1"/>
              <a:t>achegarse</a:t>
            </a:r>
            <a:r>
              <a:rPr lang="es-ES" sz="2800" dirty="0"/>
              <a:t> </a:t>
            </a:r>
            <a:r>
              <a:rPr lang="es-ES" sz="2800" dirty="0" err="1"/>
              <a:t>mellor</a:t>
            </a:r>
            <a:r>
              <a:rPr lang="es-ES" sz="2800" dirty="0"/>
              <a:t> </a:t>
            </a:r>
            <a:r>
              <a:rPr lang="es-ES" sz="2800" dirty="0" err="1"/>
              <a:t>ás</a:t>
            </a:r>
            <a:r>
              <a:rPr lang="es-ES" sz="2800" dirty="0"/>
              <a:t> </a:t>
            </a:r>
            <a:r>
              <a:rPr lang="es-ES" sz="2800" dirty="0" err="1"/>
              <a:t>súas</a:t>
            </a:r>
            <a:r>
              <a:rPr lang="es-ES" sz="2800" dirty="0"/>
              <a:t> presas.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59" y="192868"/>
            <a:ext cx="4130515" cy="31007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7" y="3358048"/>
            <a:ext cx="3796371" cy="3302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6" y="3408268"/>
            <a:ext cx="4365938" cy="32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5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4920" y="1861035"/>
            <a:ext cx="26341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err="1"/>
              <a:t>Poden</a:t>
            </a:r>
            <a:r>
              <a:rPr lang="pt-BR" sz="2800" dirty="0"/>
              <a:t> medir de 3 a 17 cm. As </a:t>
            </a:r>
            <a:r>
              <a:rPr lang="pt-BR" sz="2800" dirty="0" err="1"/>
              <a:t>femias</a:t>
            </a:r>
            <a:r>
              <a:rPr lang="pt-BR" sz="2800" dirty="0"/>
              <a:t> sempre </a:t>
            </a:r>
            <a:r>
              <a:rPr lang="pt-BR" sz="2800" dirty="0" err="1"/>
              <a:t>son</a:t>
            </a:r>
            <a:r>
              <a:rPr lang="pt-BR" sz="2800" dirty="0"/>
              <a:t> </a:t>
            </a:r>
            <a:r>
              <a:rPr lang="pt-BR" sz="2800" dirty="0" err="1"/>
              <a:t>máis</a:t>
            </a:r>
            <a:r>
              <a:rPr lang="pt-BR" sz="2800" dirty="0"/>
              <a:t> grandes </a:t>
            </a:r>
            <a:r>
              <a:rPr lang="pt-BR" sz="2800" dirty="0" err="1"/>
              <a:t>ca</a:t>
            </a:r>
            <a:r>
              <a:rPr lang="pt-BR" sz="2800" dirty="0"/>
              <a:t> os machos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48" y="502276"/>
            <a:ext cx="8842210" cy="59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0403" y="439490"/>
            <a:ext cx="4177049" cy="60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adoitan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pares de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 exteriores (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tegmina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estreitas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coirentas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serven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protexer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interiores, membranosas 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pregadas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estenden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poder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voar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longas (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macropteras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coas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curtas (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braquipteras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con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residuais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micropteras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(ápteras).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74" y="926658"/>
            <a:ext cx="7158510" cy="53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6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" y="1056076"/>
            <a:ext cx="25543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Aliméntanse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invertebrados (principalmente insectos) que capturan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agardando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poñan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alcance,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aínda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especies que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perseguen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presas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18" y="645366"/>
            <a:ext cx="8884052" cy="53304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12901" y="6134389"/>
            <a:ext cx="488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Barbantesa comendo un saltón</a:t>
            </a:r>
          </a:p>
        </p:txBody>
      </p:sp>
    </p:spTree>
    <p:extLst>
      <p:ext uri="{BB962C8B-B14F-4D97-AF65-F5344CB8AC3E}">
        <p14:creationId xmlns:p14="http://schemas.microsoft.com/office/powerpoint/2010/main" val="333873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741" y="513806"/>
            <a:ext cx="3442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800" dirty="0"/>
              <a:t>Cando están ameazadas, érguense, estenden as patas de diante, e abren as ás para pareceren máis grandes ou perigosas, algunhas especies melloran este efecto con manchas de cores brillantes nas ás interiores, que tamén poden axitar para producir sons.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5" y="513806"/>
            <a:ext cx="7693613" cy="59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285" y="954794"/>
            <a:ext cx="3558861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período de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emparellamento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zonas temperadas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adoita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 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finais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verán,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mentras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zonas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pode ocurrir en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calquera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época do ano. </a:t>
            </a:r>
          </a:p>
          <a:p>
            <a:pPr>
              <a:lnSpc>
                <a:spcPct val="107000"/>
              </a:lnSpc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moitas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especies a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come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macho durante o 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emparellamento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96" y="954794"/>
            <a:ext cx="7621736" cy="50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8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7" y="1051552"/>
            <a:ext cx="35459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err="1"/>
              <a:t>Poden</a:t>
            </a:r>
            <a:r>
              <a:rPr lang="pt-BR" sz="2800" dirty="0"/>
              <a:t> </a:t>
            </a:r>
            <a:r>
              <a:rPr lang="pt-BR" sz="2800" dirty="0" err="1"/>
              <a:t>poñer</a:t>
            </a:r>
            <a:r>
              <a:rPr lang="pt-BR" sz="2800" dirty="0"/>
              <a:t> entre 10 e 400 ovos, dependendo da </a:t>
            </a:r>
            <a:r>
              <a:rPr lang="pt-BR" sz="2800" dirty="0" err="1"/>
              <a:t>especie</a:t>
            </a:r>
            <a:r>
              <a:rPr lang="pt-BR" sz="2800" dirty="0"/>
              <a:t>, que </a:t>
            </a:r>
            <a:r>
              <a:rPr lang="pt-BR" sz="2800" dirty="0" err="1"/>
              <a:t>depositan</a:t>
            </a:r>
            <a:r>
              <a:rPr lang="pt-BR" sz="2800" dirty="0"/>
              <a:t> </a:t>
            </a:r>
            <a:r>
              <a:rPr lang="pt-BR" sz="2800" dirty="0" err="1"/>
              <a:t>nunha</a:t>
            </a:r>
            <a:r>
              <a:rPr lang="pt-BR" sz="2800" dirty="0"/>
              <a:t> escuma </a:t>
            </a:r>
            <a:r>
              <a:rPr lang="pt-BR" sz="2800" dirty="0" err="1"/>
              <a:t>producida</a:t>
            </a:r>
            <a:r>
              <a:rPr lang="pt-BR" sz="2800" dirty="0"/>
              <a:t> por unhas </a:t>
            </a:r>
            <a:r>
              <a:rPr lang="pt-BR" sz="2800" dirty="0" err="1"/>
              <a:t>glándulas</a:t>
            </a:r>
            <a:r>
              <a:rPr lang="pt-BR" sz="2800" dirty="0"/>
              <a:t> do abdome. Logo a escuma </a:t>
            </a:r>
            <a:r>
              <a:rPr lang="pt-BR" sz="2800" dirty="0" err="1"/>
              <a:t>endurécese</a:t>
            </a:r>
            <a:r>
              <a:rPr lang="pt-BR" sz="2800" dirty="0"/>
              <a:t>, </a:t>
            </a:r>
            <a:r>
              <a:rPr lang="pt-BR" sz="2800" dirty="0" err="1"/>
              <a:t>creando</a:t>
            </a:r>
            <a:r>
              <a:rPr lang="pt-BR" sz="2800" dirty="0"/>
              <a:t> unha cápsula </a:t>
            </a:r>
            <a:r>
              <a:rPr lang="pt-BR" sz="2800" dirty="0" err="1"/>
              <a:t>protectora</a:t>
            </a:r>
            <a:r>
              <a:rPr lang="pt-BR" sz="2800" dirty="0"/>
              <a:t>, a </a:t>
            </a:r>
            <a:r>
              <a:rPr lang="pt-BR" sz="2800" dirty="0" err="1"/>
              <a:t>ooteca</a:t>
            </a:r>
            <a:r>
              <a:rPr lang="pt-BR" sz="2800" dirty="0"/>
              <a:t>.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2" y="560192"/>
            <a:ext cx="7753081" cy="58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2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"/>
          <a:stretch/>
        </p:blipFill>
        <p:spPr>
          <a:xfrm>
            <a:off x="1571224" y="990642"/>
            <a:ext cx="8731876" cy="423367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3638" y="5462669"/>
            <a:ext cx="11191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Os que </a:t>
            </a:r>
            <a:r>
              <a:rPr lang="pt-BR" sz="2800" b="1" dirty="0" err="1"/>
              <a:t>coñecen</a:t>
            </a:r>
            <a:r>
              <a:rPr lang="pt-BR" sz="2800" b="1" dirty="0"/>
              <a:t> a Roque, e </a:t>
            </a:r>
            <a:r>
              <a:rPr lang="pt-BR" sz="2800" b="1" dirty="0" err="1"/>
              <a:t>saben</a:t>
            </a:r>
            <a:r>
              <a:rPr lang="pt-BR" sz="2800" b="1" dirty="0"/>
              <a:t> das </a:t>
            </a:r>
            <a:r>
              <a:rPr lang="pt-BR" sz="2800" b="1" dirty="0" err="1"/>
              <a:t>súas</a:t>
            </a:r>
            <a:r>
              <a:rPr lang="pt-BR" sz="2800" b="1" dirty="0"/>
              <a:t> </a:t>
            </a:r>
            <a:r>
              <a:rPr lang="pt-BR" sz="2800" b="1" dirty="0" err="1"/>
              <a:t>lideiras</a:t>
            </a:r>
            <a:r>
              <a:rPr lang="pt-BR" sz="2800" b="1" dirty="0"/>
              <a:t>, </a:t>
            </a:r>
          </a:p>
          <a:p>
            <a:pPr algn="ctr"/>
            <a:r>
              <a:rPr lang="pt-BR" sz="2800" b="1" dirty="0" err="1"/>
              <a:t>en</a:t>
            </a:r>
            <a:r>
              <a:rPr lang="pt-BR" sz="2800" b="1" dirty="0"/>
              <a:t> canto </a:t>
            </a:r>
            <a:r>
              <a:rPr lang="pt-BR" sz="2800" b="1" dirty="0" err="1"/>
              <a:t>atopan</a:t>
            </a:r>
            <a:r>
              <a:rPr lang="pt-BR" sz="2800" b="1" dirty="0"/>
              <a:t> algo “novo” </a:t>
            </a:r>
            <a:r>
              <a:rPr lang="pt-BR" sz="2800" b="1" dirty="0" err="1"/>
              <a:t>tráenllo</a:t>
            </a:r>
            <a:r>
              <a:rPr lang="pt-BR" sz="2800" b="1" dirty="0"/>
              <a:t> para que o vexa. </a:t>
            </a:r>
          </a:p>
        </p:txBody>
      </p:sp>
    </p:spTree>
    <p:extLst>
      <p:ext uri="{BB962C8B-B14F-4D97-AF65-F5344CB8AC3E}">
        <p14:creationId xmlns:p14="http://schemas.microsoft.com/office/powerpoint/2010/main" val="670002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6315" y="305579"/>
            <a:ext cx="5980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Dos ovos, que poden eclosionar entre as 3 e as 6 semanas </a:t>
            </a:r>
            <a:r>
              <a:rPr lang="es-ES" sz="2800" dirty="0" err="1"/>
              <a:t>despois</a:t>
            </a:r>
            <a:r>
              <a:rPr lang="es-ES" sz="2800" dirty="0"/>
              <a:t> da posta, nacen ninfas </a:t>
            </a:r>
            <a:r>
              <a:rPr lang="es-ES" sz="2800" dirty="0" err="1"/>
              <a:t>semellantes</a:t>
            </a:r>
            <a:r>
              <a:rPr lang="es-ES" sz="2800" dirty="0"/>
              <a:t> </a:t>
            </a:r>
            <a:r>
              <a:rPr lang="es-ES" sz="2800" dirty="0" err="1"/>
              <a:t>aos</a:t>
            </a:r>
            <a:r>
              <a:rPr lang="es-ES" sz="2800" dirty="0"/>
              <a:t> adultos que medran </a:t>
            </a:r>
            <a:r>
              <a:rPr lang="es-ES" sz="2800" dirty="0" err="1"/>
              <a:t>facendo</a:t>
            </a:r>
            <a:r>
              <a:rPr lang="es-ES" sz="2800" dirty="0"/>
              <a:t> mudas, de 5 a 7, até completar o </a:t>
            </a:r>
            <a:r>
              <a:rPr lang="es-ES" sz="2800" dirty="0" err="1"/>
              <a:t>desenvolvemento</a:t>
            </a:r>
            <a:r>
              <a:rPr lang="es-ES" sz="2800" dirty="0"/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06" y="169757"/>
            <a:ext cx="4094774" cy="30710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5" y="3415046"/>
            <a:ext cx="4932610" cy="32884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5" y="2838570"/>
            <a:ext cx="4079599" cy="38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92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9344" y="1466379"/>
            <a:ext cx="34171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A esperanza de vida das </a:t>
            </a:r>
            <a:r>
              <a:rPr lang="es-ES" sz="2800" dirty="0" err="1"/>
              <a:t>barbantesas</a:t>
            </a:r>
            <a:r>
              <a:rPr lang="es-ES" sz="2800" dirty="0"/>
              <a:t> depende da especie. As especies </a:t>
            </a:r>
            <a:r>
              <a:rPr lang="es-ES" sz="2800" dirty="0" err="1"/>
              <a:t>máis</a:t>
            </a:r>
            <a:r>
              <a:rPr lang="es-ES" sz="2800" dirty="0"/>
              <a:t> </a:t>
            </a:r>
            <a:r>
              <a:rPr lang="es-ES" sz="2800" dirty="0" err="1"/>
              <a:t>pequenas</a:t>
            </a:r>
            <a:r>
              <a:rPr lang="es-ES" sz="2800" dirty="0"/>
              <a:t> poden vivir entre 8 e 12 semanas, </a:t>
            </a:r>
            <a:r>
              <a:rPr lang="es-ES" sz="2800" dirty="0" err="1"/>
              <a:t>mentras</a:t>
            </a:r>
            <a:r>
              <a:rPr lang="es-ES" sz="2800" dirty="0"/>
              <a:t> que as </a:t>
            </a:r>
            <a:r>
              <a:rPr lang="es-ES" sz="2800" dirty="0" err="1"/>
              <a:t>máis</a:t>
            </a:r>
            <a:r>
              <a:rPr lang="es-ES" sz="2800" dirty="0"/>
              <a:t> grandes poden vivir até 12 </a:t>
            </a:r>
            <a:r>
              <a:rPr lang="es-ES" sz="2800" dirty="0" err="1"/>
              <a:t>ou</a:t>
            </a:r>
            <a:r>
              <a:rPr lang="es-ES" sz="2800" dirty="0"/>
              <a:t> 14 meses.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01" y="476518"/>
            <a:ext cx="7640501" cy="59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27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709" y="610500"/>
            <a:ext cx="3674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800" dirty="0"/>
              <a:t>As barbantesas poden ser presa de bechos máis grandes: arañas, </a:t>
            </a:r>
            <a:r>
              <a:rPr lang="gl-ES" sz="2800" dirty="0" err="1"/>
              <a:t>vésporas</a:t>
            </a:r>
            <a:r>
              <a:rPr lang="gl-ES" sz="2800" dirty="0"/>
              <a:t>, sapos, lagartos, aves e mamíferos insectívoros.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6" y="3779909"/>
            <a:ext cx="4380248" cy="28526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12" y="1030510"/>
            <a:ext cx="6088986" cy="45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4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61664" y="750194"/>
            <a:ext cx="27088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i="1" dirty="0" err="1"/>
              <a:t>Hoplocoryphidae</a:t>
            </a:r>
            <a:endParaRPr lang="gl-ES" sz="2400" i="1" dirty="0"/>
          </a:p>
          <a:p>
            <a:r>
              <a:rPr lang="gl-ES" sz="2400" i="1" dirty="0" err="1"/>
              <a:t>Hymenopodidae</a:t>
            </a:r>
            <a:endParaRPr lang="gl-ES" sz="2400" i="1" dirty="0"/>
          </a:p>
          <a:p>
            <a:r>
              <a:rPr lang="gl-ES" sz="2400" i="1" dirty="0" err="1"/>
              <a:t>Leptomantellidae</a:t>
            </a:r>
            <a:endParaRPr lang="gl-ES" sz="2400" i="1" dirty="0"/>
          </a:p>
          <a:p>
            <a:r>
              <a:rPr lang="gl-ES" sz="2400" i="1" dirty="0" err="1"/>
              <a:t>Liturgusidae</a:t>
            </a:r>
            <a:endParaRPr lang="gl-ES" sz="2400" i="1" dirty="0"/>
          </a:p>
          <a:p>
            <a:r>
              <a:rPr lang="gl-ES" sz="2400" i="1" dirty="0" err="1"/>
              <a:t>Majangidae</a:t>
            </a:r>
            <a:endParaRPr lang="gl-ES" sz="2400" i="1" dirty="0"/>
          </a:p>
          <a:p>
            <a:r>
              <a:rPr lang="gl-ES" sz="2400" b="1" i="1" dirty="0" err="1"/>
              <a:t>Mantidae</a:t>
            </a:r>
            <a:endParaRPr lang="gl-ES" sz="2400" b="1" i="1" dirty="0"/>
          </a:p>
          <a:p>
            <a:r>
              <a:rPr lang="gl-ES" sz="2400" i="1" dirty="0" err="1"/>
              <a:t>Mantoididae</a:t>
            </a:r>
            <a:endParaRPr lang="gl-ES" sz="2400" i="1" dirty="0"/>
          </a:p>
          <a:p>
            <a:r>
              <a:rPr lang="gl-ES" sz="2400" i="1" dirty="0" err="1"/>
              <a:t>Metallyticidae</a:t>
            </a:r>
            <a:endParaRPr lang="gl-ES" sz="2400" i="1" dirty="0"/>
          </a:p>
          <a:p>
            <a:r>
              <a:rPr lang="gl-ES" sz="2400" i="1" dirty="0" err="1"/>
              <a:t>Miomantidae</a:t>
            </a:r>
            <a:endParaRPr lang="gl-ES" sz="2400" i="1" dirty="0"/>
          </a:p>
          <a:p>
            <a:r>
              <a:rPr lang="gl-ES" sz="2400" i="1" dirty="0" err="1"/>
              <a:t>Nanomantidae</a:t>
            </a:r>
            <a:endParaRPr lang="gl-ES" sz="2400" i="1" dirty="0"/>
          </a:p>
          <a:p>
            <a:r>
              <a:rPr lang="gl-ES" sz="2400" i="1" dirty="0" err="1"/>
              <a:t>Photinaidae</a:t>
            </a:r>
            <a:endParaRPr lang="gl-ES" sz="2400" i="1" dirty="0"/>
          </a:p>
          <a:p>
            <a:r>
              <a:rPr lang="gl-ES" sz="2400" i="1" dirty="0" err="1"/>
              <a:t>Rivetinidae</a:t>
            </a:r>
            <a:endParaRPr lang="gl-ES" sz="2400" i="1" dirty="0"/>
          </a:p>
          <a:p>
            <a:r>
              <a:rPr lang="gl-ES" sz="2400" i="1" dirty="0" err="1"/>
              <a:t>Thespidae</a:t>
            </a:r>
            <a:endParaRPr lang="gl-ES" sz="2400" i="1" dirty="0"/>
          </a:p>
          <a:p>
            <a:r>
              <a:rPr lang="gl-ES" sz="2400" i="1" dirty="0" err="1"/>
              <a:t>Toxoderidae</a:t>
            </a:r>
            <a:endParaRPr lang="gl-ES" sz="2400" i="1" dirty="0"/>
          </a:p>
        </p:txBody>
      </p:sp>
      <p:sp>
        <p:nvSpPr>
          <p:cNvPr id="10" name="Rectángulo 9"/>
          <p:cNvSpPr/>
          <p:nvPr/>
        </p:nvSpPr>
        <p:spPr>
          <a:xfrm>
            <a:off x="540360" y="2922362"/>
            <a:ext cx="29240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Segundo a última </a:t>
            </a:r>
            <a:r>
              <a:rPr lang="pt-BR" sz="2800" dirty="0" err="1"/>
              <a:t>revisión</a:t>
            </a:r>
            <a:r>
              <a:rPr lang="pt-BR" sz="2800" dirty="0"/>
              <a:t> o </a:t>
            </a:r>
            <a:r>
              <a:rPr lang="pt-BR" sz="2800" dirty="0" err="1"/>
              <a:t>orde</a:t>
            </a:r>
            <a:r>
              <a:rPr lang="pt-BR" sz="2800" dirty="0"/>
              <a:t> </a:t>
            </a:r>
            <a:r>
              <a:rPr lang="pt-BR" sz="2800" dirty="0" err="1"/>
              <a:t>Mantodea</a:t>
            </a:r>
            <a:r>
              <a:rPr lang="pt-BR" sz="2800" dirty="0"/>
              <a:t> </a:t>
            </a:r>
            <a:r>
              <a:rPr lang="pt-BR" sz="2800" dirty="0" err="1"/>
              <a:t>acolle</a:t>
            </a:r>
            <a:r>
              <a:rPr lang="pt-BR" sz="2800" dirty="0"/>
              <a:t> as </a:t>
            </a:r>
            <a:r>
              <a:rPr lang="pt-BR" sz="2800" dirty="0" err="1"/>
              <a:t>familias</a:t>
            </a:r>
            <a:r>
              <a:rPr lang="pt-BR" sz="2800" dirty="0"/>
              <a:t>: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041817" y="750194"/>
            <a:ext cx="28075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i="1" dirty="0" err="1"/>
              <a:t>Acanthopidae</a:t>
            </a:r>
            <a:endParaRPr lang="gl-ES" sz="2400" i="1" dirty="0"/>
          </a:p>
          <a:p>
            <a:r>
              <a:rPr lang="gl-ES" sz="2400" i="1" dirty="0" err="1"/>
              <a:t>Amelidae</a:t>
            </a:r>
            <a:endParaRPr lang="gl-ES" sz="2400" i="1" dirty="0"/>
          </a:p>
          <a:p>
            <a:r>
              <a:rPr lang="gl-ES" sz="2400" b="1" i="1" dirty="0" err="1"/>
              <a:t>Amorphoscelidae</a:t>
            </a:r>
            <a:endParaRPr lang="gl-ES" sz="2400" b="1" i="1" dirty="0"/>
          </a:p>
          <a:p>
            <a:r>
              <a:rPr lang="gl-ES" sz="2400" i="1" dirty="0" err="1"/>
              <a:t>Angelidae</a:t>
            </a:r>
            <a:endParaRPr lang="gl-ES" sz="2400" i="1" dirty="0"/>
          </a:p>
          <a:p>
            <a:r>
              <a:rPr lang="gl-ES" sz="2400" i="1" dirty="0" err="1"/>
              <a:t>Chaeteessidae</a:t>
            </a:r>
            <a:endParaRPr lang="gl-ES" sz="2400" i="1" dirty="0"/>
          </a:p>
          <a:p>
            <a:r>
              <a:rPr lang="gl-ES" sz="2400" i="1" dirty="0" err="1"/>
              <a:t>Chroicopteridae</a:t>
            </a:r>
            <a:endParaRPr lang="gl-ES" sz="2400" i="1" dirty="0"/>
          </a:p>
          <a:p>
            <a:r>
              <a:rPr lang="gl-ES" sz="2400" i="1" dirty="0" err="1"/>
              <a:t>Coptopterygidae</a:t>
            </a:r>
            <a:endParaRPr lang="gl-ES" sz="2400" i="1" dirty="0"/>
          </a:p>
          <a:p>
            <a:r>
              <a:rPr lang="gl-ES" sz="2400" i="1" dirty="0" err="1"/>
              <a:t>Dactylopterygidae</a:t>
            </a:r>
            <a:endParaRPr lang="gl-ES" sz="2400" i="1" dirty="0"/>
          </a:p>
          <a:p>
            <a:r>
              <a:rPr lang="gl-ES" sz="2400" i="1" dirty="0" err="1"/>
              <a:t>Deroplatyidae</a:t>
            </a:r>
            <a:endParaRPr lang="gl-ES" sz="2400" i="1" dirty="0"/>
          </a:p>
          <a:p>
            <a:r>
              <a:rPr lang="gl-ES" sz="2400" b="1" i="1" dirty="0" err="1"/>
              <a:t>Empusidae</a:t>
            </a:r>
            <a:endParaRPr lang="gl-ES" sz="2400" b="1" i="1" dirty="0"/>
          </a:p>
          <a:p>
            <a:r>
              <a:rPr lang="gl-ES" sz="2400" i="1" dirty="0" err="1"/>
              <a:t>Epaphroditidae</a:t>
            </a:r>
            <a:endParaRPr lang="gl-ES" sz="2400" i="1" dirty="0"/>
          </a:p>
          <a:p>
            <a:r>
              <a:rPr lang="gl-ES" sz="2400" i="1" dirty="0" err="1"/>
              <a:t>Eremiaphilidae</a:t>
            </a:r>
            <a:endParaRPr lang="gl-ES" sz="2400" i="1" dirty="0"/>
          </a:p>
          <a:p>
            <a:r>
              <a:rPr lang="gl-ES" sz="2400" i="1" dirty="0" err="1"/>
              <a:t>Galinthiadidae</a:t>
            </a:r>
            <a:endParaRPr lang="gl-ES" sz="2400" i="1" dirty="0"/>
          </a:p>
          <a:p>
            <a:r>
              <a:rPr lang="gl-ES" sz="2400" i="1" dirty="0" err="1"/>
              <a:t>Gonypetidae</a:t>
            </a:r>
            <a:endParaRPr lang="gl-ES" sz="2400" i="1" dirty="0"/>
          </a:p>
          <a:p>
            <a:r>
              <a:rPr lang="gl-ES" sz="2400" i="1" dirty="0" err="1"/>
              <a:t>Haaniidae</a:t>
            </a:r>
            <a:endParaRPr lang="gl-ES" sz="2400" i="1" dirty="0"/>
          </a:p>
        </p:txBody>
      </p:sp>
    </p:spTree>
    <p:extLst>
      <p:ext uri="{BB962C8B-B14F-4D97-AF65-F5344CB8AC3E}">
        <p14:creationId xmlns:p14="http://schemas.microsoft.com/office/powerpoint/2010/main" val="865271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32207" y="1398900"/>
            <a:ext cx="86803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dirty="0"/>
              <a:t>Na Península Ibérica podemos atopar representantes das familias das </a:t>
            </a:r>
            <a:r>
              <a:rPr lang="gl-ES" sz="2800" dirty="0" err="1"/>
              <a:t>empusas</a:t>
            </a:r>
            <a:r>
              <a:rPr lang="gl-ES" sz="2800" dirty="0"/>
              <a:t> (</a:t>
            </a:r>
            <a:r>
              <a:rPr lang="gl-ES" sz="2800" i="1" dirty="0" err="1"/>
              <a:t>Empusidae</a:t>
            </a:r>
            <a:r>
              <a:rPr lang="gl-ES" sz="2800" dirty="0"/>
              <a:t>), das barbantesas (</a:t>
            </a:r>
            <a:r>
              <a:rPr lang="gl-ES" sz="2800" i="1" dirty="0" err="1"/>
              <a:t>Mantidae</a:t>
            </a:r>
            <a:r>
              <a:rPr lang="gl-ES" sz="2800" dirty="0"/>
              <a:t>) e das </a:t>
            </a:r>
            <a:r>
              <a:rPr lang="gl-ES" sz="2800" i="1" dirty="0" err="1"/>
              <a:t>Amorphoscellidae</a:t>
            </a:r>
            <a:r>
              <a:rPr lang="gl-ES" sz="2800" dirty="0"/>
              <a:t>  </a:t>
            </a:r>
          </a:p>
          <a:p>
            <a:r>
              <a:rPr lang="es-ES" sz="2800" b="1" dirty="0"/>
              <a:t>As </a:t>
            </a:r>
            <a:r>
              <a:rPr lang="es-ES" sz="2800" b="1" dirty="0" err="1"/>
              <a:t>barbantesas</a:t>
            </a:r>
            <a:r>
              <a:rPr lang="es-ES" sz="2800" dirty="0"/>
              <a:t> (</a:t>
            </a:r>
            <a:r>
              <a:rPr lang="es-ES" sz="2800" i="1" dirty="0" err="1"/>
              <a:t>Mantidae</a:t>
            </a:r>
            <a:r>
              <a:rPr lang="es-ES" sz="2800" dirty="0"/>
              <a:t>) son a familia </a:t>
            </a:r>
            <a:r>
              <a:rPr lang="es-ES" sz="2800" dirty="0" err="1"/>
              <a:t>máis</a:t>
            </a:r>
            <a:r>
              <a:rPr lang="es-ES" sz="2800" dirty="0"/>
              <a:t> numerosa. ​Está formada por 187 </a:t>
            </a:r>
            <a:r>
              <a:rPr lang="es-ES" sz="2800" dirty="0" err="1"/>
              <a:t>xéneros</a:t>
            </a:r>
            <a:r>
              <a:rPr lang="es-ES" sz="2800" dirty="0"/>
              <a:t> que se </a:t>
            </a:r>
            <a:r>
              <a:rPr lang="es-ES" sz="2800" dirty="0" err="1"/>
              <a:t>atopan</a:t>
            </a:r>
            <a:r>
              <a:rPr lang="es-ES" sz="2800" dirty="0"/>
              <a:t> en todos os continentes, principalmente en áreas </a:t>
            </a:r>
            <a:r>
              <a:rPr lang="es-ES" sz="2800" dirty="0" err="1"/>
              <a:t>tropicais</a:t>
            </a:r>
            <a:r>
              <a:rPr lang="es-ES" sz="2800" dirty="0"/>
              <a:t> e </a:t>
            </a:r>
            <a:r>
              <a:rPr lang="es-ES" sz="2800" dirty="0" err="1"/>
              <a:t>subtropicais</a:t>
            </a:r>
            <a:r>
              <a:rPr lang="es-ES" sz="2800" dirty="0"/>
              <a:t>. </a:t>
            </a:r>
          </a:p>
          <a:p>
            <a:r>
              <a:rPr lang="gl-ES" sz="2800" b="1" dirty="0"/>
              <a:t>As </a:t>
            </a:r>
            <a:r>
              <a:rPr lang="gl-ES" sz="2800" b="1" dirty="0" err="1"/>
              <a:t>empusas</a:t>
            </a:r>
            <a:r>
              <a:rPr lang="gl-ES" sz="2800" b="1" dirty="0"/>
              <a:t> </a:t>
            </a:r>
            <a:r>
              <a:rPr lang="gl-ES" sz="2800" dirty="0"/>
              <a:t>(</a:t>
            </a:r>
            <a:r>
              <a:rPr lang="gl-ES" sz="2800" i="1" dirty="0" err="1"/>
              <a:t>Empusidae</a:t>
            </a:r>
            <a:r>
              <a:rPr lang="gl-ES" sz="2800" dirty="0"/>
              <a:t>) son una familia formada por 10 xéneros que acollen 29 especies de Europa, África e Asia</a:t>
            </a:r>
          </a:p>
          <a:p>
            <a:r>
              <a:rPr lang="gl-ES" sz="2800" b="1" dirty="0"/>
              <a:t>Os </a:t>
            </a:r>
            <a:r>
              <a:rPr lang="es-ES" sz="2800" b="1" dirty="0" err="1"/>
              <a:t>amorfoscélidos</a:t>
            </a:r>
            <a:r>
              <a:rPr lang="es-ES" sz="2800" b="1" dirty="0"/>
              <a:t> </a:t>
            </a:r>
            <a:r>
              <a:rPr lang="es-ES" sz="2800" dirty="0"/>
              <a:t>(</a:t>
            </a:r>
            <a:r>
              <a:rPr lang="es-ES" sz="2800" i="1" dirty="0" err="1"/>
              <a:t>Amorphoscellidae</a:t>
            </a:r>
            <a:r>
              <a:rPr lang="es-ES" sz="2800" dirty="0"/>
              <a:t>) son una familia formada por 15 </a:t>
            </a:r>
            <a:r>
              <a:rPr lang="es-ES" sz="2800" dirty="0" err="1"/>
              <a:t>xéneros</a:t>
            </a:r>
            <a:r>
              <a:rPr lang="es-ES" sz="2800" dirty="0"/>
              <a:t> e unas 90 especies que se </a:t>
            </a:r>
            <a:r>
              <a:rPr lang="es-ES" sz="2800" dirty="0" err="1"/>
              <a:t>distribúen</a:t>
            </a:r>
            <a:r>
              <a:rPr lang="es-ES" sz="2800" dirty="0"/>
              <a:t> polo sur de Europa, África, Asia e Australasia.</a:t>
            </a:r>
            <a:endParaRPr lang="gl-ES" sz="2800" dirty="0"/>
          </a:p>
        </p:txBody>
      </p:sp>
      <p:sp>
        <p:nvSpPr>
          <p:cNvPr id="3" name="Rectángulo 2"/>
          <p:cNvSpPr/>
          <p:nvPr/>
        </p:nvSpPr>
        <p:spPr>
          <a:xfrm>
            <a:off x="3485882" y="54682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gl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67422" y="383237"/>
            <a:ext cx="1180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6000" b="1" dirty="0"/>
              <a:t>Barbantesas da Península ibérica</a:t>
            </a:r>
          </a:p>
        </p:txBody>
      </p:sp>
    </p:spTree>
    <p:extLst>
      <p:ext uri="{BB962C8B-B14F-4D97-AF65-F5344CB8AC3E}">
        <p14:creationId xmlns:p14="http://schemas.microsoft.com/office/powerpoint/2010/main" val="1500150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133" y="391148"/>
            <a:ext cx="366189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/>
              <a:t>Iris </a:t>
            </a:r>
            <a:r>
              <a:rPr lang="pt-BR" sz="2400" b="1" i="1" dirty="0" err="1"/>
              <a:t>oratoria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barbantesa</a:t>
            </a:r>
            <a:r>
              <a:rPr lang="pt-BR" sz="2000" b="1" dirty="0"/>
              <a:t> </a:t>
            </a:r>
            <a:r>
              <a:rPr lang="pt-BR" sz="2000" b="1" dirty="0" err="1"/>
              <a:t>mediterránea</a:t>
            </a:r>
            <a:r>
              <a:rPr lang="pt-BR" sz="2000" dirty="0"/>
              <a:t>). </a:t>
            </a:r>
            <a:r>
              <a:rPr lang="pt-BR" sz="2000" dirty="0" err="1"/>
              <a:t>Orixinaria</a:t>
            </a:r>
            <a:r>
              <a:rPr lang="pt-BR" sz="2000" dirty="0"/>
              <a:t> de Europa e </a:t>
            </a:r>
            <a:r>
              <a:rPr lang="pt-BR" sz="2000" dirty="0" err="1"/>
              <a:t>introducida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hábitats de Oriente </a:t>
            </a:r>
            <a:r>
              <a:rPr lang="pt-BR" sz="2000" dirty="0" err="1"/>
              <a:t>Medio</a:t>
            </a:r>
            <a:r>
              <a:rPr lang="pt-BR" sz="2000" dirty="0"/>
              <a:t>, </a:t>
            </a:r>
            <a:r>
              <a:rPr lang="pt-BR" sz="2000" dirty="0" err="1"/>
              <a:t>Asia</a:t>
            </a:r>
            <a:r>
              <a:rPr lang="pt-BR" sz="2000" dirty="0"/>
              <a:t> ocidental e dos Estados Unidos.</a:t>
            </a:r>
          </a:p>
          <a:p>
            <a:r>
              <a:rPr lang="pt-BR" sz="2000" dirty="0"/>
              <a:t>De cor case sempre verde. </a:t>
            </a:r>
          </a:p>
          <a:p>
            <a:r>
              <a:rPr lang="pt-BR" sz="2000" dirty="0"/>
              <a:t>Pode medir uns 7 cm, os machos </a:t>
            </a:r>
            <a:r>
              <a:rPr lang="pt-BR" sz="2000" dirty="0" err="1"/>
              <a:t>so</a:t>
            </a:r>
            <a:r>
              <a:rPr lang="pt-BR" sz="2000" dirty="0"/>
              <a:t> até 6 cm.</a:t>
            </a:r>
          </a:p>
          <a:p>
            <a:r>
              <a:rPr lang="pt-BR" sz="2000" dirty="0" err="1"/>
              <a:t>Ten</a:t>
            </a:r>
            <a:r>
              <a:rPr lang="pt-BR" sz="2000" dirty="0"/>
              <a:t> a capacidade de </a:t>
            </a:r>
            <a:r>
              <a:rPr lang="pt-BR" sz="2000" dirty="0" err="1"/>
              <a:t>reproducirse</a:t>
            </a:r>
            <a:r>
              <a:rPr lang="pt-BR" sz="2000" dirty="0"/>
              <a:t> por </a:t>
            </a:r>
            <a:r>
              <a:rPr lang="pt-BR" sz="2000" dirty="0" err="1"/>
              <a:t>partenoxénese</a:t>
            </a:r>
            <a:r>
              <a:rPr lang="pt-BR" sz="2000" dirty="0"/>
              <a:t>, e de </a:t>
            </a:r>
            <a:r>
              <a:rPr lang="pt-BR" sz="2000" dirty="0" err="1"/>
              <a:t>facer</a:t>
            </a:r>
            <a:r>
              <a:rPr lang="pt-BR" sz="2000" dirty="0"/>
              <a:t> unha segunda posta. </a:t>
            </a:r>
          </a:p>
          <a:p>
            <a:r>
              <a:rPr lang="pt-BR" sz="2000" dirty="0"/>
              <a:t>Os ovos </a:t>
            </a:r>
            <a:r>
              <a:rPr lang="pt-BR" sz="2000" dirty="0" err="1"/>
              <a:t>pasan</a:t>
            </a:r>
            <a:r>
              <a:rPr lang="pt-BR" sz="2000" dirty="0"/>
              <a:t> o inverno na </a:t>
            </a:r>
            <a:r>
              <a:rPr lang="pt-BR" sz="2000" dirty="0" err="1"/>
              <a:t>ooteca</a:t>
            </a:r>
            <a:r>
              <a:rPr lang="pt-BR" sz="2000" dirty="0"/>
              <a:t>. </a:t>
            </a:r>
          </a:p>
          <a:p>
            <a:r>
              <a:rPr lang="pt-BR" sz="2000" dirty="0"/>
              <a:t>As ninfas </a:t>
            </a:r>
            <a:r>
              <a:rPr lang="pt-BR" sz="2000" dirty="0" err="1"/>
              <a:t>nacen</a:t>
            </a:r>
            <a:r>
              <a:rPr lang="pt-BR" sz="2000" dirty="0"/>
              <a:t> a </a:t>
            </a:r>
            <a:r>
              <a:rPr lang="pt-BR" sz="2000" dirty="0" err="1"/>
              <a:t>comezos</a:t>
            </a:r>
            <a:r>
              <a:rPr lang="pt-BR" sz="2000" dirty="0"/>
              <a:t> do </a:t>
            </a:r>
            <a:r>
              <a:rPr lang="pt-BR" sz="2000" dirty="0" err="1"/>
              <a:t>verán</a:t>
            </a:r>
            <a:r>
              <a:rPr lang="pt-BR" sz="2000" dirty="0"/>
              <a:t> e </a:t>
            </a:r>
            <a:r>
              <a:rPr lang="pt-BR" sz="2000" dirty="0" err="1"/>
              <a:t>acadan</a:t>
            </a:r>
            <a:r>
              <a:rPr lang="pt-BR" sz="2000" dirty="0"/>
              <a:t> o estado adulto a partires do </a:t>
            </a:r>
            <a:r>
              <a:rPr lang="pt-BR" sz="2000" dirty="0" err="1"/>
              <a:t>mes</a:t>
            </a:r>
            <a:r>
              <a:rPr lang="pt-BR" sz="2000" dirty="0"/>
              <a:t> de agosto. </a:t>
            </a:r>
          </a:p>
          <a:p>
            <a:r>
              <a:rPr lang="pt-BR" sz="2000" dirty="0"/>
              <a:t>Os adultos </a:t>
            </a:r>
            <a:r>
              <a:rPr lang="pt-BR" sz="2000" dirty="0" err="1"/>
              <a:t>morren</a:t>
            </a:r>
            <a:r>
              <a:rPr lang="pt-BR" sz="2000" dirty="0"/>
              <a:t> no inverno.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5" y="249481"/>
            <a:ext cx="7545281" cy="5017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77" y="4404431"/>
            <a:ext cx="3004117" cy="22731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40350" y="5407906"/>
            <a:ext cx="4066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                      Arriba unha femia. </a:t>
            </a:r>
          </a:p>
          <a:p>
            <a:pPr algn="r"/>
            <a:r>
              <a:rPr lang="gl-ES" sz="1400" dirty="0"/>
              <a:t>As ás so lle cobren a metade do abdome.</a:t>
            </a:r>
          </a:p>
          <a:p>
            <a:pPr algn="r"/>
            <a:r>
              <a:rPr lang="gl-ES" sz="1400" dirty="0"/>
              <a:t> </a:t>
            </a:r>
          </a:p>
          <a:p>
            <a:pPr algn="r"/>
            <a:r>
              <a:rPr lang="gl-ES" sz="1400" dirty="0"/>
              <a:t>Á dereita un macho coas ás totalmente desenvolvidas</a:t>
            </a:r>
          </a:p>
        </p:txBody>
      </p:sp>
    </p:spTree>
    <p:extLst>
      <p:ext uri="{BB962C8B-B14F-4D97-AF65-F5344CB8AC3E}">
        <p14:creationId xmlns:p14="http://schemas.microsoft.com/office/powerpoint/2010/main" val="257689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0406" y="148298"/>
            <a:ext cx="5851301" cy="657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Mantis religiosa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galbana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parraguesa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carballesa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rezadora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santateresa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,...). Ten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distribución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Europa, África, Asia e América do Norte.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ser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verdosa, ocre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castaña.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6 a 8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 os ovos no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outono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as ninfas nacen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primavera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Subespecies: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bey-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bienkoi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Asia Central: Kazajistán, Tayikistán, Mongolia, Siberia​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caucasica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Stávropol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eichleri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África: Etiopía, Burkina Faso, Ghana, Camerún, Kenia, Congo, Mauritania,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Níxer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Senegal, Somalia, Sudán, Tanzania, Togo, Zambia e Zimbabue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inornata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Sur de Asia: India, Irán Nepal, 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Pakistan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langoalata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Uzbekistán)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latinota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Kazajistán​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macedonica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Macedonia do Norte​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Mombasa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(Kenia).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polonica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Polonia e Rusia​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religiosa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Africa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América do Norte (Canadá e os Estados Unidos), Europa, e Asia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siedleckii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Asiático: Taiwán, Tailandia, Malasia, Java 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Sulawesi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sinica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Asia Oriental: China, Corea,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Myanmar e Vietnam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73" y="296214"/>
            <a:ext cx="5826973" cy="32776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46" y="3680048"/>
            <a:ext cx="4064000" cy="304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26935" y="4997003"/>
            <a:ext cx="1615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femia adulta verde, á dereita ninfa parda</a:t>
            </a:r>
          </a:p>
        </p:txBody>
      </p:sp>
    </p:spTree>
    <p:extLst>
      <p:ext uri="{BB962C8B-B14F-4D97-AF65-F5344CB8AC3E}">
        <p14:creationId xmlns:p14="http://schemas.microsoft.com/office/powerpoint/2010/main" val="107946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4363" y="275445"/>
            <a:ext cx="41586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Sphodromantis</a:t>
            </a:r>
            <a:r>
              <a:rPr lang="pt-BR" sz="2400" b="1" i="1" dirty="0"/>
              <a:t> </a:t>
            </a:r>
            <a:r>
              <a:rPr lang="pt-BR" sz="2400" b="1" i="1" dirty="0" err="1"/>
              <a:t>viridis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barbantesa</a:t>
            </a:r>
            <a:r>
              <a:rPr lang="pt-BR" sz="2000" b="1" dirty="0"/>
              <a:t> africana</a:t>
            </a:r>
            <a:r>
              <a:rPr lang="pt-BR" sz="2000" dirty="0"/>
              <a:t>). </a:t>
            </a:r>
            <a:r>
              <a:rPr lang="pt-BR" sz="2000" dirty="0" err="1"/>
              <a:t>Atópase</a:t>
            </a:r>
            <a:r>
              <a:rPr lang="pt-BR" sz="2000" dirty="0"/>
              <a:t> tanto </a:t>
            </a:r>
            <a:r>
              <a:rPr lang="pt-BR" sz="2000" dirty="0" err="1"/>
              <a:t>en</a:t>
            </a:r>
            <a:r>
              <a:rPr lang="pt-BR" sz="2000" dirty="0"/>
              <a:t> matos </a:t>
            </a:r>
            <a:r>
              <a:rPr lang="pt-BR" sz="2000" dirty="0" err="1"/>
              <a:t>mestos</a:t>
            </a:r>
            <a:r>
              <a:rPr lang="pt-BR" sz="2000" dirty="0"/>
              <a:t> e secos como </a:t>
            </a:r>
            <a:r>
              <a:rPr lang="pt-BR" sz="2000" dirty="0" err="1"/>
              <a:t>en</a:t>
            </a:r>
            <a:r>
              <a:rPr lang="pt-BR" sz="2000" dirty="0"/>
              <a:t> cultivos, bosques ou </a:t>
            </a:r>
            <a:r>
              <a:rPr lang="pt-BR" sz="2000" dirty="0" err="1"/>
              <a:t>xardíns</a:t>
            </a:r>
            <a:r>
              <a:rPr lang="pt-BR" sz="2000" dirty="0"/>
              <a:t> </a:t>
            </a:r>
            <a:r>
              <a:rPr lang="pt-BR" sz="2000" dirty="0" err="1"/>
              <a:t>solleiros</a:t>
            </a:r>
            <a:r>
              <a:rPr lang="pt-BR" sz="2000" dirty="0"/>
              <a:t> no centro e no norte de África, no centro, no </a:t>
            </a:r>
            <a:r>
              <a:rPr lang="pt-BR" sz="2000" dirty="0" err="1"/>
              <a:t>sur</a:t>
            </a:r>
            <a:r>
              <a:rPr lang="pt-BR" sz="2000" dirty="0"/>
              <a:t> e no nordeste da Península Ibérica (onde está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expansión</a:t>
            </a:r>
            <a:r>
              <a:rPr lang="pt-BR" sz="2000" dirty="0"/>
              <a:t>), e na Península Arábiga. </a:t>
            </a:r>
          </a:p>
          <a:p>
            <a:r>
              <a:rPr lang="pt-BR" sz="2000" dirty="0" err="1"/>
              <a:t>Miden</a:t>
            </a:r>
            <a:r>
              <a:rPr lang="pt-BR" sz="2000" dirty="0"/>
              <a:t> entre 7 e 9 cm, as </a:t>
            </a:r>
            <a:r>
              <a:rPr lang="pt-BR" sz="2000" dirty="0" err="1"/>
              <a:t>femias</a:t>
            </a:r>
            <a:r>
              <a:rPr lang="pt-BR" sz="2000" dirty="0"/>
              <a:t> </a:t>
            </a:r>
            <a:r>
              <a:rPr lang="pt-BR" sz="2000" dirty="0" err="1"/>
              <a:t>son</a:t>
            </a:r>
            <a:r>
              <a:rPr lang="pt-BR" sz="2000" dirty="0"/>
              <a:t> as </a:t>
            </a:r>
            <a:r>
              <a:rPr lang="pt-BR" sz="2000" dirty="0" err="1"/>
              <a:t>máis</a:t>
            </a:r>
            <a:r>
              <a:rPr lang="pt-BR" sz="2000" dirty="0"/>
              <a:t> grandes.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99" y="4301544"/>
            <a:ext cx="3883203" cy="24019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6817" y="275445"/>
            <a:ext cx="7231368" cy="43659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61978" y="4731536"/>
            <a:ext cx="5127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 pinta branca das ás é un risco diferencial desta especie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042851" y="5824470"/>
            <a:ext cx="436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As ninfas desta especie teñan o abdome erguido até que fan a derradeira muda</a:t>
            </a:r>
          </a:p>
        </p:txBody>
      </p:sp>
    </p:spTree>
    <p:extLst>
      <p:ext uri="{BB962C8B-B14F-4D97-AF65-F5344CB8AC3E}">
        <p14:creationId xmlns:p14="http://schemas.microsoft.com/office/powerpoint/2010/main" val="4065761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377" y="703615"/>
            <a:ext cx="2902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Ameles</a:t>
            </a:r>
            <a:r>
              <a:rPr lang="pt-BR" sz="2400" b="1" i="1" dirty="0"/>
              <a:t> </a:t>
            </a:r>
            <a:r>
              <a:rPr lang="pt-BR" sz="2400" b="1" i="1" dirty="0" err="1"/>
              <a:t>spalanziana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barbantesa</a:t>
            </a:r>
            <a:r>
              <a:rPr lang="pt-BR" sz="2000" b="1" dirty="0"/>
              <a:t> </a:t>
            </a:r>
            <a:r>
              <a:rPr lang="pt-BR" sz="2000" b="1" dirty="0" err="1"/>
              <a:t>anana</a:t>
            </a:r>
            <a:r>
              <a:rPr lang="pt-BR" sz="2000" b="1" dirty="0"/>
              <a:t> </a:t>
            </a:r>
            <a:r>
              <a:rPr lang="pt-BR" sz="2000" b="1" dirty="0" err="1"/>
              <a:t>europea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 err="1"/>
              <a:t>barbantesa</a:t>
            </a:r>
            <a:r>
              <a:rPr lang="pt-BR" sz="2000" b="1" dirty="0"/>
              <a:t> de </a:t>
            </a:r>
            <a:r>
              <a:rPr lang="pt-BR" sz="2000" b="1" dirty="0" err="1"/>
              <a:t>Spallanzani</a:t>
            </a:r>
            <a:r>
              <a:rPr lang="pt-BR" sz="2000" dirty="0"/>
              <a:t>). É unha </a:t>
            </a:r>
            <a:r>
              <a:rPr lang="pt-BR" sz="2000" dirty="0" err="1"/>
              <a:t>especie</a:t>
            </a:r>
            <a:r>
              <a:rPr lang="pt-BR" sz="2000" dirty="0"/>
              <a:t> da área </a:t>
            </a:r>
            <a:r>
              <a:rPr lang="pt-BR" sz="2000" dirty="0" err="1"/>
              <a:t>mediterránea</a:t>
            </a:r>
            <a:r>
              <a:rPr lang="pt-BR" sz="2000" dirty="0"/>
              <a:t>, </a:t>
            </a:r>
            <a:r>
              <a:rPr lang="pt-BR" sz="2000" dirty="0" err="1"/>
              <a:t>común</a:t>
            </a:r>
            <a:r>
              <a:rPr lang="pt-BR" sz="2000" dirty="0"/>
              <a:t> no </a:t>
            </a:r>
            <a:r>
              <a:rPr lang="pt-BR" sz="2000" dirty="0" err="1"/>
              <a:t>sur</a:t>
            </a:r>
            <a:r>
              <a:rPr lang="pt-BR" sz="2000" dirty="0"/>
              <a:t> de Europa e no norte de África. </a:t>
            </a:r>
          </a:p>
          <a:p>
            <a:r>
              <a:rPr lang="pt-BR" sz="2000" dirty="0" err="1"/>
              <a:t>Atópase</a:t>
            </a:r>
            <a:r>
              <a:rPr lang="pt-BR" sz="2000" dirty="0"/>
              <a:t> nas zonas áridas.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entre 1 e 3 cm. </a:t>
            </a:r>
          </a:p>
          <a:p>
            <a:r>
              <a:rPr lang="pt-BR" sz="2000" dirty="0"/>
              <a:t>Pode ser de cor verde, </a:t>
            </a:r>
            <a:r>
              <a:rPr lang="pt-BR" sz="2000" dirty="0" err="1"/>
              <a:t>castaña</a:t>
            </a:r>
            <a:r>
              <a:rPr lang="pt-BR" sz="2000" dirty="0"/>
              <a:t> ou gris.</a:t>
            </a:r>
          </a:p>
          <a:p>
            <a:r>
              <a:rPr lang="pt-BR" sz="2000" dirty="0"/>
              <a:t>Os machos adultos </a:t>
            </a:r>
            <a:r>
              <a:rPr lang="pt-BR" sz="2000" dirty="0" err="1"/>
              <a:t>teñen</a:t>
            </a:r>
            <a:r>
              <a:rPr lang="pt-BR" sz="2000" dirty="0"/>
              <a:t> ás funcionais </a:t>
            </a:r>
            <a:r>
              <a:rPr lang="pt-BR" sz="2000" dirty="0" err="1"/>
              <a:t>mentres</a:t>
            </a:r>
            <a:r>
              <a:rPr lang="pt-BR" sz="2000" dirty="0"/>
              <a:t> que as </a:t>
            </a:r>
            <a:r>
              <a:rPr lang="pt-BR" sz="2000" dirty="0" err="1"/>
              <a:t>femias</a:t>
            </a:r>
            <a:r>
              <a:rPr lang="pt-BR" sz="2000" dirty="0"/>
              <a:t> </a:t>
            </a:r>
            <a:r>
              <a:rPr lang="pt-BR" sz="2000" dirty="0" err="1"/>
              <a:t>so</a:t>
            </a:r>
            <a:r>
              <a:rPr lang="pt-BR" sz="2000" dirty="0"/>
              <a:t> </a:t>
            </a:r>
            <a:r>
              <a:rPr lang="pt-BR" sz="2000" dirty="0" err="1"/>
              <a:t>teñen</a:t>
            </a:r>
            <a:r>
              <a:rPr lang="pt-BR" sz="2000" dirty="0"/>
              <a:t> ás </a:t>
            </a:r>
            <a:r>
              <a:rPr lang="pt-BR" sz="2000" dirty="0" err="1"/>
              <a:t>vestixiais</a:t>
            </a:r>
            <a:r>
              <a:rPr lang="pt-BR" sz="2000" dirty="0"/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64" y="180304"/>
            <a:ext cx="5936626" cy="4901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86" y="3465157"/>
            <a:ext cx="4042759" cy="323420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05329" y="5429147"/>
            <a:ext cx="378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femia e á dereita macho</a:t>
            </a:r>
          </a:p>
        </p:txBody>
      </p:sp>
    </p:spTree>
    <p:extLst>
      <p:ext uri="{BB962C8B-B14F-4D97-AF65-F5344CB8AC3E}">
        <p14:creationId xmlns:p14="http://schemas.microsoft.com/office/powerpoint/2010/main" val="3843310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58658" y="784470"/>
            <a:ext cx="5422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i="1" dirty="0" err="1"/>
              <a:t>Ameles</a:t>
            </a:r>
            <a:r>
              <a:rPr lang="pt-BR" sz="2400" b="1" i="1" dirty="0"/>
              <a:t> nana</a:t>
            </a:r>
            <a:r>
              <a:rPr lang="pt-BR" sz="2000" dirty="0"/>
              <a:t>. É endémica da península ibérica.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de 3 a 3,5 cm.</a:t>
            </a:r>
            <a:endParaRPr lang="gl-ES" sz="2000" dirty="0"/>
          </a:p>
        </p:txBody>
      </p:sp>
    </p:spTree>
    <p:extLst>
      <p:ext uri="{BB962C8B-B14F-4D97-AF65-F5344CB8AC3E}">
        <p14:creationId xmlns:p14="http://schemas.microsoft.com/office/powerpoint/2010/main" val="412771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47518" y="5433744"/>
            <a:ext cx="10793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Hai uns </a:t>
            </a:r>
            <a:r>
              <a:rPr lang="pt-BR" sz="2800" b="1" dirty="0" err="1"/>
              <a:t>días</a:t>
            </a:r>
            <a:r>
              <a:rPr lang="pt-BR" sz="2800" b="1" dirty="0"/>
              <a:t>, </a:t>
            </a:r>
            <a:r>
              <a:rPr lang="pt-BR" sz="2800" b="1" dirty="0" err="1"/>
              <a:t>un</a:t>
            </a:r>
            <a:r>
              <a:rPr lang="pt-BR" sz="2800" b="1" dirty="0"/>
              <a:t> amigo </a:t>
            </a:r>
            <a:r>
              <a:rPr lang="pt-BR" sz="2800" b="1" dirty="0" err="1"/>
              <a:t>achegoulle</a:t>
            </a:r>
            <a:r>
              <a:rPr lang="pt-BR" sz="2800" b="1" dirty="0"/>
              <a:t> unhas fotos que </a:t>
            </a:r>
            <a:r>
              <a:rPr lang="pt-BR" sz="2800" b="1" dirty="0" err="1"/>
              <a:t>fixera</a:t>
            </a:r>
            <a:r>
              <a:rPr lang="pt-BR" sz="2800" b="1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52" y="528549"/>
            <a:ext cx="7513271" cy="47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44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804" y="1305882"/>
            <a:ext cx="2387631" cy="384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Ameles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picteti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Nativa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área mediterránea de España,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Alxeria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Sicilia.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entre 3 e 4 cm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vestixiais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os machos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/>
          <a:stretch/>
        </p:blipFill>
        <p:spPr>
          <a:xfrm>
            <a:off x="3167271" y="261185"/>
            <a:ext cx="8511442" cy="51539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93" y="4142095"/>
            <a:ext cx="3394894" cy="25461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145778" y="5897834"/>
            <a:ext cx="378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femia e á dereita macho</a:t>
            </a:r>
          </a:p>
        </p:txBody>
      </p:sp>
    </p:spTree>
    <p:extLst>
      <p:ext uri="{BB962C8B-B14F-4D97-AF65-F5344CB8AC3E}">
        <p14:creationId xmlns:p14="http://schemas.microsoft.com/office/powerpoint/2010/main" val="86058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0574" y="634818"/>
            <a:ext cx="3710609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Ameles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 centro e o sur de España.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entre 2 e 3 cm.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6" y="634818"/>
            <a:ext cx="6667500" cy="47244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82987" y="5647479"/>
            <a:ext cx="378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Arriba femia e á esquerda macho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886" y="3147516"/>
            <a:ext cx="4546946" cy="33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8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1767" y="1105805"/>
            <a:ext cx="28247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Ameles</a:t>
            </a:r>
            <a:r>
              <a:rPr lang="pt-BR" sz="2400" b="1" i="1" dirty="0"/>
              <a:t> </a:t>
            </a:r>
            <a:r>
              <a:rPr lang="pt-BR" sz="2400" b="1" i="1" dirty="0" err="1"/>
              <a:t>decolor</a:t>
            </a:r>
            <a:r>
              <a:rPr lang="pt-BR" sz="2400" b="1" i="1" dirty="0"/>
              <a:t>  </a:t>
            </a:r>
            <a:r>
              <a:rPr lang="pt-BR" sz="2000" dirty="0"/>
              <a:t>(</a:t>
            </a:r>
            <a:r>
              <a:rPr lang="pt-BR" sz="2000" b="1" dirty="0" err="1"/>
              <a:t>barbantesa</a:t>
            </a:r>
            <a:r>
              <a:rPr lang="pt-BR" sz="2000" b="1" dirty="0"/>
              <a:t> </a:t>
            </a:r>
            <a:r>
              <a:rPr lang="pt-BR" sz="2000" b="1" dirty="0" err="1"/>
              <a:t>anana</a:t>
            </a:r>
            <a:r>
              <a:rPr lang="pt-BR" sz="2000" b="1" dirty="0"/>
              <a:t> </a:t>
            </a:r>
            <a:r>
              <a:rPr lang="pt-BR" sz="2000" b="1" dirty="0" err="1"/>
              <a:t>mediterránea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 err="1"/>
              <a:t>barbantesa</a:t>
            </a:r>
            <a:r>
              <a:rPr lang="pt-BR" sz="2000" b="1" dirty="0"/>
              <a:t> </a:t>
            </a:r>
            <a:r>
              <a:rPr lang="pt-BR" sz="2000" b="1" dirty="0" err="1"/>
              <a:t>anana</a:t>
            </a:r>
            <a:r>
              <a:rPr lang="pt-BR" sz="2000" dirty="0"/>
              <a:t>). É nativa do </a:t>
            </a:r>
            <a:r>
              <a:rPr lang="pt-BR" sz="2000" dirty="0" err="1"/>
              <a:t>Mediterráneo</a:t>
            </a:r>
            <a:r>
              <a:rPr lang="pt-BR" sz="2000" dirty="0"/>
              <a:t>. Pode </a:t>
            </a:r>
            <a:r>
              <a:rPr lang="pt-BR" sz="2000" dirty="0" err="1"/>
              <a:t>atoparse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pasteiros</a:t>
            </a:r>
            <a:r>
              <a:rPr lang="pt-BR" sz="2000" dirty="0"/>
              <a:t>, prados secos e matos de </a:t>
            </a:r>
            <a:r>
              <a:rPr lang="pt-BR" sz="2000" dirty="0" err="1"/>
              <a:t>Albania</a:t>
            </a:r>
            <a:r>
              <a:rPr lang="pt-BR" sz="2000" dirty="0"/>
              <a:t>, </a:t>
            </a:r>
            <a:r>
              <a:rPr lang="pt-BR" sz="2000" dirty="0" err="1"/>
              <a:t>Alxeria</a:t>
            </a:r>
            <a:r>
              <a:rPr lang="pt-BR" sz="2000" dirty="0"/>
              <a:t>, </a:t>
            </a:r>
            <a:r>
              <a:rPr lang="pt-BR" sz="2000" dirty="0" err="1"/>
              <a:t>Grecia</a:t>
            </a:r>
            <a:r>
              <a:rPr lang="pt-BR" sz="2000" dirty="0"/>
              <a:t>, </a:t>
            </a:r>
            <a:r>
              <a:rPr lang="pt-BR" sz="2000" dirty="0" err="1"/>
              <a:t>Italia</a:t>
            </a:r>
            <a:r>
              <a:rPr lang="pt-BR" sz="2000" dirty="0"/>
              <a:t> (</a:t>
            </a:r>
            <a:r>
              <a:rPr lang="pt-BR" sz="2000" dirty="0" err="1"/>
              <a:t>con</a:t>
            </a:r>
            <a:r>
              <a:rPr lang="pt-BR" sz="2000" dirty="0"/>
              <a:t> </a:t>
            </a:r>
            <a:r>
              <a:rPr lang="pt-BR" sz="2000" dirty="0" err="1"/>
              <a:t>Sicilia</a:t>
            </a:r>
            <a:r>
              <a:rPr lang="pt-BR" sz="2000" dirty="0"/>
              <a:t> e </a:t>
            </a:r>
            <a:r>
              <a:rPr lang="pt-BR" sz="2000" dirty="0" err="1"/>
              <a:t>Sardeña</a:t>
            </a:r>
            <a:r>
              <a:rPr lang="pt-BR" sz="2000" dirty="0"/>
              <a:t>), </a:t>
            </a:r>
            <a:r>
              <a:rPr lang="pt-BR" sz="2000" dirty="0" err="1"/>
              <a:t>Libia</a:t>
            </a:r>
            <a:r>
              <a:rPr lang="pt-BR" sz="2000" dirty="0"/>
              <a:t>, Montenegro, </a:t>
            </a:r>
            <a:r>
              <a:rPr lang="pt-BR" sz="2000" dirty="0" err="1"/>
              <a:t>Macedonia</a:t>
            </a:r>
            <a:r>
              <a:rPr lang="pt-BR" sz="2000" dirty="0"/>
              <a:t>, </a:t>
            </a:r>
            <a:r>
              <a:rPr lang="pt-BR" sz="2000" dirty="0" err="1"/>
              <a:t>España</a:t>
            </a:r>
            <a:r>
              <a:rPr lang="pt-BR" sz="2000" dirty="0"/>
              <a:t>, Francia, </a:t>
            </a:r>
            <a:r>
              <a:rPr lang="pt-BR" sz="2000" dirty="0" err="1"/>
              <a:t>Serbia</a:t>
            </a:r>
            <a:r>
              <a:rPr lang="pt-BR" sz="2000" dirty="0"/>
              <a:t>, </a:t>
            </a:r>
            <a:r>
              <a:rPr lang="pt-BR" sz="2000" dirty="0" err="1"/>
              <a:t>Tunisia</a:t>
            </a:r>
            <a:r>
              <a:rPr lang="pt-BR" sz="2000" dirty="0"/>
              <a:t> e as </a:t>
            </a:r>
            <a:r>
              <a:rPr lang="pt-BR" sz="2000" dirty="0" err="1"/>
              <a:t>Illas</a:t>
            </a:r>
            <a:r>
              <a:rPr lang="pt-BR" sz="2000" dirty="0"/>
              <a:t> </a:t>
            </a:r>
            <a:r>
              <a:rPr lang="pt-BR" sz="2000" dirty="0" err="1"/>
              <a:t>Xónicas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entre 2 e 3 cm. As </a:t>
            </a:r>
            <a:r>
              <a:rPr lang="pt-BR" sz="2000" dirty="0" err="1"/>
              <a:t>femias</a:t>
            </a:r>
            <a:r>
              <a:rPr lang="pt-BR" sz="2000" dirty="0"/>
              <a:t> </a:t>
            </a:r>
            <a:r>
              <a:rPr lang="pt-BR" sz="2000" dirty="0" err="1"/>
              <a:t>son</a:t>
            </a:r>
            <a:r>
              <a:rPr lang="pt-BR" sz="2000" dirty="0"/>
              <a:t> algo </a:t>
            </a:r>
            <a:r>
              <a:rPr lang="pt-BR" sz="2000" dirty="0" err="1"/>
              <a:t>máis</a:t>
            </a:r>
            <a:r>
              <a:rPr lang="pt-BR" sz="2000" dirty="0"/>
              <a:t> grandes </a:t>
            </a:r>
            <a:r>
              <a:rPr lang="pt-BR" sz="2000" dirty="0" err="1"/>
              <a:t>ca</a:t>
            </a:r>
            <a:r>
              <a:rPr lang="pt-BR" sz="2000" dirty="0"/>
              <a:t> os machos.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98" y="758075"/>
            <a:ext cx="8818032" cy="49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94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0373" y="472002"/>
            <a:ext cx="51300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Apteromantis</a:t>
            </a:r>
            <a:r>
              <a:rPr lang="pt-BR" sz="2400" b="1" i="1" dirty="0"/>
              <a:t> </a:t>
            </a:r>
            <a:r>
              <a:rPr lang="pt-BR" sz="2400" b="1" i="1" dirty="0" err="1"/>
              <a:t>aptera</a:t>
            </a:r>
            <a:r>
              <a:rPr lang="pt-BR" sz="2000" dirty="0"/>
              <a:t>. Vive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pasteiros</a:t>
            </a:r>
            <a:r>
              <a:rPr lang="pt-BR" sz="2000" dirty="0"/>
              <a:t>, cultivos e matos, de lombas secas e soleiras.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de 2 a 3 cm. </a:t>
            </a:r>
          </a:p>
          <a:p>
            <a:r>
              <a:rPr lang="pt-BR" sz="2000" dirty="0" err="1"/>
              <a:t>So</a:t>
            </a:r>
            <a:r>
              <a:rPr lang="pt-BR" sz="2000" dirty="0"/>
              <a:t> se </a:t>
            </a:r>
            <a:r>
              <a:rPr lang="pt-BR" sz="2000" dirty="0" err="1"/>
              <a:t>atopa</a:t>
            </a:r>
            <a:r>
              <a:rPr lang="pt-BR" sz="2000" dirty="0"/>
              <a:t> na metade </a:t>
            </a:r>
            <a:r>
              <a:rPr lang="pt-BR" sz="2000" dirty="0" err="1"/>
              <a:t>sur</a:t>
            </a:r>
            <a:r>
              <a:rPr lang="pt-BR" sz="2000" dirty="0"/>
              <a:t> da Península Ibérica.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" y="2257842"/>
            <a:ext cx="6372225" cy="4343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84" y="267121"/>
            <a:ext cx="4018208" cy="63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0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2073" y="1582011"/>
            <a:ext cx="30952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Geomantis</a:t>
            </a:r>
            <a:r>
              <a:rPr lang="gl-ES" sz="2400" b="1" i="1" dirty="0"/>
              <a:t> </a:t>
            </a:r>
            <a:r>
              <a:rPr lang="gl-ES" sz="2400" b="1" i="1" dirty="0" err="1"/>
              <a:t>larvoides</a:t>
            </a:r>
            <a:r>
              <a:rPr lang="gl-ES" sz="2000" dirty="0"/>
              <a:t>. Atópase na Península Ibérica e no litoral mediterráneo de Europa, Asia e África, así como nalgunhas illas grandes do mediterráneo occidental</a:t>
            </a:r>
          </a:p>
          <a:p>
            <a:r>
              <a:rPr lang="gl-ES" sz="2000" dirty="0"/>
              <a:t>Non supera os 2,5 </a:t>
            </a:r>
            <a:r>
              <a:rPr lang="gl-ES" sz="2000" dirty="0" err="1"/>
              <a:t>cm</a:t>
            </a:r>
            <a:r>
              <a:rPr lang="gl-ES" sz="2000" dirty="0"/>
              <a:t>. </a:t>
            </a:r>
          </a:p>
          <a:p>
            <a:r>
              <a:rPr lang="gl-ES" sz="2000" dirty="0"/>
              <a:t>Non ten ás.</a:t>
            </a:r>
          </a:p>
          <a:p>
            <a:r>
              <a:rPr lang="gl-ES" sz="2000" dirty="0"/>
              <a:t>As formas adultas atópanse de xullo a setembro.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43" y="813314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9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3319" y="779686"/>
            <a:ext cx="377780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Rivetina</a:t>
            </a:r>
            <a:r>
              <a:rPr lang="gl-ES" sz="2400" b="1" i="1" dirty="0"/>
              <a:t> </a:t>
            </a:r>
            <a:r>
              <a:rPr lang="gl-ES" sz="2400" b="1" i="1" dirty="0" err="1"/>
              <a:t>baetica</a:t>
            </a:r>
            <a:r>
              <a:rPr lang="gl-ES" sz="2000" dirty="0"/>
              <a:t>. Atópase polo sur de Europa, o norte de África e o oeste de Asia.</a:t>
            </a:r>
          </a:p>
          <a:p>
            <a:r>
              <a:rPr lang="gl-ES" sz="2000" dirty="0"/>
              <a:t>É una especie típica do litoral. Aparece en dunas de praias ou lugares moi secos e solleiros con mato baixo.</a:t>
            </a:r>
          </a:p>
          <a:p>
            <a:r>
              <a:rPr lang="gl-ES" sz="2000" dirty="0"/>
              <a:t>Mide de 4 a 5 </a:t>
            </a:r>
            <a:r>
              <a:rPr lang="gl-ES" sz="2000" dirty="0" err="1"/>
              <a:t>cm</a:t>
            </a:r>
            <a:r>
              <a:rPr lang="gl-ES" sz="2000" dirty="0"/>
              <a:t>. </a:t>
            </a:r>
          </a:p>
          <a:p>
            <a:r>
              <a:rPr lang="gl-ES" sz="2000" dirty="0"/>
              <a:t>Ten cores pardas, amarelas ou grises. </a:t>
            </a:r>
          </a:p>
          <a:p>
            <a:r>
              <a:rPr lang="gl-ES" sz="2000" dirty="0"/>
              <a:t>Os machos teñen ás longas mentres que as femias téñenas curtas. </a:t>
            </a:r>
          </a:p>
          <a:p>
            <a:r>
              <a:rPr lang="gl-ES" sz="2000" dirty="0"/>
              <a:t>Os adultos vense entre maio e novembro.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25" y="936875"/>
            <a:ext cx="7333556" cy="47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9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4647" y="2703215"/>
            <a:ext cx="28505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Pseudoyersinia</a:t>
            </a:r>
            <a:r>
              <a:rPr lang="pt-BR" sz="2400" b="1" i="1" dirty="0"/>
              <a:t> </a:t>
            </a:r>
            <a:r>
              <a:rPr lang="pt-BR" sz="2400" b="1" i="1" dirty="0" err="1"/>
              <a:t>paui</a:t>
            </a:r>
            <a:r>
              <a:rPr lang="pt-BR" sz="2000" dirty="0"/>
              <a:t>. É endémica do </a:t>
            </a:r>
            <a:r>
              <a:rPr lang="pt-BR" sz="2000" dirty="0" err="1"/>
              <a:t>Maestrazgo</a:t>
            </a:r>
            <a:r>
              <a:rPr lang="pt-BR" sz="2000" dirty="0"/>
              <a:t>, entre </a:t>
            </a:r>
            <a:r>
              <a:rPr lang="pt-BR" sz="2000" dirty="0" err="1"/>
              <a:t>Castellón</a:t>
            </a:r>
            <a:r>
              <a:rPr lang="pt-BR" sz="2000" dirty="0"/>
              <a:t> e </a:t>
            </a:r>
            <a:r>
              <a:rPr lang="pt-BR" sz="2000" dirty="0" err="1"/>
              <a:t>Teruel</a:t>
            </a:r>
            <a:r>
              <a:rPr lang="pt-BR" sz="2000" dirty="0"/>
              <a:t>, </a:t>
            </a:r>
            <a:r>
              <a:rPr lang="pt-BR" sz="2000" dirty="0" err="1"/>
              <a:t>aínda</a:t>
            </a:r>
            <a:r>
              <a:rPr lang="pt-BR" sz="2000" dirty="0"/>
              <a:t> que se </a:t>
            </a:r>
            <a:r>
              <a:rPr lang="pt-BR" sz="2000" dirty="0" err="1"/>
              <a:t>cre</a:t>
            </a:r>
            <a:r>
              <a:rPr lang="pt-BR" sz="2000" dirty="0"/>
              <a:t> que </a:t>
            </a:r>
            <a:r>
              <a:rPr lang="pt-BR" sz="2000" dirty="0" err="1"/>
              <a:t>tamén</a:t>
            </a:r>
            <a:r>
              <a:rPr lang="pt-BR" sz="2000" dirty="0"/>
              <a:t> pode estar presente </a:t>
            </a:r>
            <a:r>
              <a:rPr lang="pt-BR" sz="2000" dirty="0" err="1"/>
              <a:t>en</a:t>
            </a:r>
            <a:r>
              <a:rPr lang="pt-BR" sz="2000" dirty="0"/>
              <a:t> Almería.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de 2 a 3 cm.</a:t>
            </a:r>
          </a:p>
          <a:p>
            <a:r>
              <a:rPr lang="pt-BR" sz="2000" dirty="0" err="1"/>
              <a:t>Ten</a:t>
            </a:r>
            <a:r>
              <a:rPr lang="pt-BR" sz="2000" dirty="0"/>
              <a:t> as ás desenvolvidas </a:t>
            </a:r>
            <a:r>
              <a:rPr lang="pt-BR" sz="2000" dirty="0" err="1"/>
              <a:t>so</a:t>
            </a:r>
            <a:r>
              <a:rPr lang="pt-BR" sz="2000" dirty="0"/>
              <a:t> parcialmente.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75" y="476519"/>
            <a:ext cx="8794676" cy="58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8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4952" y="555612"/>
            <a:ext cx="337855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Perlamantis</a:t>
            </a:r>
            <a:r>
              <a:rPr lang="gl-ES" sz="2400" b="1" i="1" dirty="0"/>
              <a:t> </a:t>
            </a:r>
            <a:r>
              <a:rPr lang="gl-ES" sz="2400" b="1" i="1" dirty="0" err="1"/>
              <a:t>alliberti</a:t>
            </a:r>
            <a:r>
              <a:rPr lang="gl-ES" sz="2000" dirty="0"/>
              <a:t>, da familia </a:t>
            </a:r>
            <a:r>
              <a:rPr lang="gl-ES" sz="2000" i="1" dirty="0" err="1"/>
              <a:t>Amorphoscelidae</a:t>
            </a:r>
            <a:r>
              <a:rPr lang="gl-ES" sz="2000" dirty="0"/>
              <a:t>.</a:t>
            </a:r>
          </a:p>
          <a:p>
            <a:r>
              <a:rPr lang="gl-ES" sz="2000" dirty="0"/>
              <a:t>Atópase, en zonas de vexetación alta, en Francia, España, Portugal, Alxeria, Marrocos, Libia e </a:t>
            </a:r>
            <a:r>
              <a:rPr lang="gl-ES" sz="2000" dirty="0" err="1"/>
              <a:t>Túnez</a:t>
            </a:r>
            <a:r>
              <a:rPr lang="gl-ES" sz="2000" dirty="0"/>
              <a:t>,. </a:t>
            </a:r>
          </a:p>
          <a:p>
            <a:r>
              <a:rPr lang="gl-ES" sz="2000" dirty="0"/>
              <a:t>É de costumes nocturnos.</a:t>
            </a:r>
          </a:p>
          <a:p>
            <a:r>
              <a:rPr lang="gl-ES" sz="2000" dirty="0"/>
              <a:t>Mide de 1,5 a 2 </a:t>
            </a:r>
            <a:r>
              <a:rPr lang="gl-ES" sz="2000" dirty="0" err="1"/>
              <a:t>cm</a:t>
            </a:r>
            <a:r>
              <a:rPr lang="gl-ES" sz="2000" dirty="0"/>
              <a:t>. </a:t>
            </a:r>
          </a:p>
          <a:p>
            <a:r>
              <a:rPr lang="gl-ES" sz="2000" dirty="0"/>
              <a:t>Macho e femia teñen as ás ben desenvolvidas</a:t>
            </a:r>
          </a:p>
          <a:p>
            <a:r>
              <a:rPr lang="gl-ES" sz="2000" dirty="0"/>
              <a:t>Os adultos vense entre xuño e setembro.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71" y="221707"/>
            <a:ext cx="7689403" cy="41811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15" y="4053903"/>
            <a:ext cx="4098920" cy="257719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10029" y="5055293"/>
            <a:ext cx="333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unha femia e á dereita un macho</a:t>
            </a:r>
          </a:p>
        </p:txBody>
      </p:sp>
    </p:spTree>
    <p:extLst>
      <p:ext uri="{BB962C8B-B14F-4D97-AF65-F5344CB8AC3E}">
        <p14:creationId xmlns:p14="http://schemas.microsoft.com/office/powerpoint/2010/main" val="2227685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3054" y="300746"/>
            <a:ext cx="386814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Empusa</a:t>
            </a:r>
            <a:r>
              <a:rPr lang="pt-BR" sz="2400" b="1" i="1" dirty="0"/>
              <a:t> </a:t>
            </a:r>
            <a:r>
              <a:rPr lang="pt-BR" sz="2400" b="1" i="1" dirty="0" err="1"/>
              <a:t>pennata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empusa</a:t>
            </a:r>
            <a:r>
              <a:rPr lang="pt-BR" sz="2000" dirty="0"/>
              <a:t> ou </a:t>
            </a:r>
            <a:r>
              <a:rPr lang="pt-BR" sz="2000" b="1" dirty="0" err="1"/>
              <a:t>barbantesa</a:t>
            </a:r>
            <a:r>
              <a:rPr lang="pt-BR" sz="2000" b="1" dirty="0"/>
              <a:t> pau</a:t>
            </a:r>
            <a:r>
              <a:rPr lang="pt-BR" sz="2000" dirty="0"/>
              <a:t>). Vive camuflada </a:t>
            </a:r>
            <a:r>
              <a:rPr lang="pt-BR" sz="2000" dirty="0" err="1"/>
              <a:t>en</a:t>
            </a:r>
            <a:r>
              <a:rPr lang="pt-BR" sz="2000" dirty="0"/>
              <a:t> matos baixos de zonas áridas, </a:t>
            </a:r>
            <a:r>
              <a:rPr lang="pt-BR" sz="2000" dirty="0" err="1"/>
              <a:t>herbeiros</a:t>
            </a:r>
            <a:r>
              <a:rPr lang="pt-BR" sz="2000" dirty="0"/>
              <a:t> e prados da Península Ibérica, do litoral </a:t>
            </a:r>
            <a:r>
              <a:rPr lang="pt-BR" sz="2000" dirty="0" err="1"/>
              <a:t>mediterráneo</a:t>
            </a:r>
            <a:r>
              <a:rPr lang="pt-BR" sz="2000" dirty="0"/>
              <a:t> de Francia, de </a:t>
            </a:r>
            <a:r>
              <a:rPr lang="pt-BR" sz="2000" dirty="0" err="1"/>
              <a:t>Italia</a:t>
            </a:r>
            <a:r>
              <a:rPr lang="pt-BR" sz="2000" dirty="0"/>
              <a:t> e do norte de África, </a:t>
            </a:r>
            <a:r>
              <a:rPr lang="pt-BR" sz="2000" dirty="0" err="1"/>
              <a:t>así</a:t>
            </a:r>
            <a:r>
              <a:rPr lang="pt-BR" sz="2000" dirty="0"/>
              <a:t> como </a:t>
            </a:r>
            <a:r>
              <a:rPr lang="pt-BR" sz="2000" dirty="0" err="1"/>
              <a:t>en</a:t>
            </a:r>
            <a:r>
              <a:rPr lang="pt-BR" sz="2000" dirty="0"/>
              <a:t> moitas das </a:t>
            </a:r>
            <a:r>
              <a:rPr lang="pt-BR" sz="2000" dirty="0" err="1"/>
              <a:t>illas</a:t>
            </a:r>
            <a:r>
              <a:rPr lang="pt-BR" sz="2000" dirty="0"/>
              <a:t> grandes do </a:t>
            </a:r>
            <a:r>
              <a:rPr lang="pt-BR" sz="2000" dirty="0" err="1"/>
              <a:t>mediterráneo</a:t>
            </a:r>
            <a:r>
              <a:rPr lang="pt-BR" sz="2000" dirty="0"/>
              <a:t> </a:t>
            </a:r>
            <a:r>
              <a:rPr lang="pt-BR" sz="2000" dirty="0" err="1"/>
              <a:t>occidental</a:t>
            </a:r>
            <a:r>
              <a:rPr lang="pt-BR" sz="2000" dirty="0"/>
              <a:t>.</a:t>
            </a:r>
          </a:p>
          <a:p>
            <a:r>
              <a:rPr lang="pt-BR" sz="2000" dirty="0"/>
              <a:t>As ninfas, que </a:t>
            </a:r>
            <a:r>
              <a:rPr lang="pt-BR" sz="2000" dirty="0" err="1"/>
              <a:t>teñen</a:t>
            </a:r>
            <a:r>
              <a:rPr lang="pt-BR" sz="2000" dirty="0"/>
              <a:t> o abdome erguido, </a:t>
            </a:r>
            <a:r>
              <a:rPr lang="pt-BR" sz="2000" dirty="0" err="1"/>
              <a:t>son</a:t>
            </a:r>
            <a:r>
              <a:rPr lang="pt-BR" sz="2000" dirty="0"/>
              <a:t> de cores pardas e os adultos </a:t>
            </a:r>
            <a:r>
              <a:rPr lang="pt-BR" sz="2000" dirty="0" err="1"/>
              <a:t>poden</a:t>
            </a:r>
            <a:r>
              <a:rPr lang="pt-BR" sz="2000" dirty="0"/>
              <a:t> ser ocres ou verdes. A cor dominante da contorna na que </a:t>
            </a:r>
            <a:r>
              <a:rPr lang="pt-BR" sz="2000" dirty="0" err="1"/>
              <a:t>faga</a:t>
            </a:r>
            <a:r>
              <a:rPr lang="pt-BR" sz="2000" dirty="0"/>
              <a:t> a derradeira muda determina a cor do adulto.</a:t>
            </a:r>
          </a:p>
          <a:p>
            <a:r>
              <a:rPr lang="pt-BR" sz="2000" dirty="0"/>
              <a:t>Os machos </a:t>
            </a:r>
            <a:r>
              <a:rPr lang="pt-BR" sz="2000" dirty="0" err="1"/>
              <a:t>miden</a:t>
            </a:r>
            <a:r>
              <a:rPr lang="pt-BR" sz="2000" dirty="0"/>
              <a:t> entre 5 e 6 cm, e as </a:t>
            </a:r>
            <a:r>
              <a:rPr lang="pt-BR" sz="2000" dirty="0" err="1"/>
              <a:t>femias</a:t>
            </a:r>
            <a:r>
              <a:rPr lang="pt-BR" sz="2000" dirty="0"/>
              <a:t> </a:t>
            </a:r>
            <a:r>
              <a:rPr lang="pt-BR" sz="2000" dirty="0" err="1"/>
              <a:t>poden</a:t>
            </a:r>
            <a:r>
              <a:rPr lang="pt-BR" sz="2000" dirty="0"/>
              <a:t> </a:t>
            </a:r>
            <a:r>
              <a:rPr lang="pt-BR" sz="2000" dirty="0" err="1"/>
              <a:t>acadar</a:t>
            </a:r>
            <a:r>
              <a:rPr lang="pt-BR" sz="2000" dirty="0"/>
              <a:t> os 8 cm.</a:t>
            </a:r>
          </a:p>
          <a:p>
            <a:r>
              <a:rPr lang="pt-BR" sz="2000" dirty="0"/>
              <a:t>As ninfas </a:t>
            </a:r>
            <a:r>
              <a:rPr lang="pt-BR" sz="2000" dirty="0" err="1"/>
              <a:t>nacen</a:t>
            </a:r>
            <a:r>
              <a:rPr lang="pt-BR" sz="2000" dirty="0"/>
              <a:t> a finais do </a:t>
            </a:r>
            <a:r>
              <a:rPr lang="pt-BR" sz="2000" dirty="0" err="1"/>
              <a:t>verán</a:t>
            </a:r>
            <a:r>
              <a:rPr lang="pt-BR" sz="2000" dirty="0"/>
              <a:t> e </a:t>
            </a:r>
            <a:r>
              <a:rPr lang="pt-BR" sz="2000" dirty="0" err="1"/>
              <a:t>invernan</a:t>
            </a:r>
            <a:r>
              <a:rPr lang="pt-BR" sz="2000" dirty="0"/>
              <a:t>. Os adultos </a:t>
            </a:r>
            <a:r>
              <a:rPr lang="pt-BR" sz="2000" dirty="0" err="1"/>
              <a:t>vense</a:t>
            </a:r>
            <a:r>
              <a:rPr lang="pt-BR" sz="2000" dirty="0"/>
              <a:t> de </a:t>
            </a:r>
            <a:r>
              <a:rPr lang="pt-BR" sz="2000" dirty="0" err="1"/>
              <a:t>xuño</a:t>
            </a:r>
            <a:r>
              <a:rPr lang="pt-BR" sz="2000" dirty="0"/>
              <a:t> a outubro.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59" y="300746"/>
            <a:ext cx="7663727" cy="47323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04" y="4599073"/>
            <a:ext cx="4071120" cy="21373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49078" y="5327374"/>
            <a:ext cx="243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unha femia, e, á dereita, unha ninfa</a:t>
            </a:r>
          </a:p>
        </p:txBody>
      </p:sp>
    </p:spTree>
    <p:extLst>
      <p:ext uri="{BB962C8B-B14F-4D97-AF65-F5344CB8AC3E}">
        <p14:creationId xmlns:p14="http://schemas.microsoft.com/office/powerpoint/2010/main" val="162915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5307" y="2356834"/>
            <a:ext cx="10908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6000" b="1" dirty="0"/>
              <a:t>Algunhas barbantesas curiosas</a:t>
            </a:r>
          </a:p>
        </p:txBody>
      </p:sp>
    </p:spTree>
    <p:extLst>
      <p:ext uri="{BB962C8B-B14F-4D97-AF65-F5344CB8AC3E}">
        <p14:creationId xmlns:p14="http://schemas.microsoft.com/office/powerpoint/2010/main" val="168057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44" y="1844040"/>
            <a:ext cx="5772912" cy="31699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3471" y="5871625"/>
            <a:ext cx="11140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A Roque gustoulle o que veu e... aínda que sabía o que era,</a:t>
            </a:r>
          </a:p>
        </p:txBody>
      </p:sp>
    </p:spTree>
    <p:extLst>
      <p:ext uri="{BB962C8B-B14F-4D97-AF65-F5344CB8AC3E}">
        <p14:creationId xmlns:p14="http://schemas.microsoft.com/office/powerpoint/2010/main" val="3138314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58" y="857830"/>
            <a:ext cx="4099774" cy="542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Odontomantis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planiceps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formiga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asiática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16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Odontomantis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 dos 42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Hymenopodidae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asiático, desde Indonesia a Malasia,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Hong Kong. É común en toda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área de distribución, incluso en parques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xardíns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adultos miden 1,4 cm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ninfas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novas, entre o 1º e o 3º estadio,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seméllanse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negras,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4º estadio, e até a muda final,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maiormente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verdes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adultos poden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9" y="123975"/>
            <a:ext cx="7153560" cy="47571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28" y="4210115"/>
            <a:ext cx="2898306" cy="244182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54283" y="5203065"/>
            <a:ext cx="3709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Arriba ninfa dos primeiros estadios, </a:t>
            </a:r>
          </a:p>
          <a:p>
            <a:r>
              <a:rPr lang="gl-ES" sz="1400" dirty="0"/>
              <a:t>á esquerda macho adulto</a:t>
            </a:r>
          </a:p>
        </p:txBody>
      </p:sp>
    </p:spTree>
    <p:extLst>
      <p:ext uri="{BB962C8B-B14F-4D97-AF65-F5344CB8AC3E}">
        <p14:creationId xmlns:p14="http://schemas.microsoft.com/office/powerpoint/2010/main" val="2105958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9346" y="478276"/>
            <a:ext cx="5851301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Hymenopus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coronatus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3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Hymenopodidae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orixinaria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bosques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 (Malasia e Indonesia).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mide de 6 a 7 cm, o macho so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2,5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4113"/>
          <a:stretch/>
        </p:blipFill>
        <p:spPr>
          <a:xfrm>
            <a:off x="459346" y="2511380"/>
            <a:ext cx="5374485" cy="32197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01" y="189053"/>
            <a:ext cx="4743450" cy="289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31" y="3402496"/>
            <a:ext cx="4501220" cy="31733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78878" y="6078827"/>
            <a:ext cx="5382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Arriba unha parella de adultos, e á dereita dúas ninfas</a:t>
            </a:r>
          </a:p>
        </p:txBody>
      </p:sp>
    </p:spTree>
    <p:extLst>
      <p:ext uri="{BB962C8B-B14F-4D97-AF65-F5344CB8AC3E}">
        <p14:creationId xmlns:p14="http://schemas.microsoft.com/office/powerpoint/2010/main" val="1156272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2073" y="323579"/>
            <a:ext cx="4614929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Pseudocreobotra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wahlbergii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flor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espiñenta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3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Pseudocreobotra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Hymenopodidae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África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do Sahara.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adultos miden de 4 a 5 cm.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Cando nacen, as ninfas son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negra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ser escuras até pasaren a segunda muda, logo,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mudas sucesivas, van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facéndose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claras.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23" y="160006"/>
            <a:ext cx="6378196" cy="42574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51" y="4533363"/>
            <a:ext cx="3215468" cy="2146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49" y="4533363"/>
            <a:ext cx="2209175" cy="21463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32" y="4533363"/>
            <a:ext cx="3231412" cy="21463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2073" y="5306098"/>
            <a:ext cx="21350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adulto en actitude defensiva, e á dereita ninfa nos primeiros estadios, ninfa nos derradeiros estadios, e adulto</a:t>
            </a:r>
          </a:p>
        </p:txBody>
      </p:sp>
    </p:spTree>
    <p:extLst>
      <p:ext uri="{BB962C8B-B14F-4D97-AF65-F5344CB8AC3E}">
        <p14:creationId xmlns:p14="http://schemas.microsoft.com/office/powerpoint/2010/main" val="457556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1014" y="626307"/>
            <a:ext cx="3056586" cy="378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Gongylus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gongylodes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violín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rosa india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3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Gongylus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Empusidae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Xava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Myanmar, Sri Lanka e Tailandia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poden medir até 11 cm, e os machos 9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poden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77" y="240823"/>
            <a:ext cx="7010400" cy="4667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49" y="3928055"/>
            <a:ext cx="2524985" cy="28011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93228" y="5203065"/>
            <a:ext cx="413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Arriba adulto, á esquerda ninfa.</a:t>
            </a:r>
          </a:p>
        </p:txBody>
      </p:sp>
    </p:spTree>
    <p:extLst>
      <p:ext uri="{BB962C8B-B14F-4D97-AF65-F5344CB8AC3E}">
        <p14:creationId xmlns:p14="http://schemas.microsoft.com/office/powerpoint/2010/main" val="1896718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88135" y="549183"/>
            <a:ext cx="3803561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Acanthops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fuscifolia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folla das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Guianas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19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Acanthops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Acanthopidae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selvas de Surinam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Guianas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5 a 6 cm.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machos.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40" y="309093"/>
            <a:ext cx="6917379" cy="61045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5" y="3773510"/>
            <a:ext cx="3962730" cy="26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0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4546" y="445705"/>
            <a:ext cx="3580328" cy="6085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Phyllocrania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paradoxa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pantasma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folla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3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Phyllocrania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familia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Hymenopodidae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É nativa do sur de África.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4 a 5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presentar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varían entre a gris verdosa e a castaña escura, case negra.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​As ninfas dos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estadios son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escura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semellan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método de defensa as ninfas grandes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fan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os machos adultos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foxen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86" y="837693"/>
            <a:ext cx="7984915" cy="53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99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8460" y="372055"/>
            <a:ext cx="6096000" cy="2134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Choeradodis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rhombicollis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5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Choeradodis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americanas, desde o sur de México e Belice, até o Perú e Surinam.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7 a 8 cm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antenas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longas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grosas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85" y="372055"/>
            <a:ext cx="4687910" cy="62505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7" y="2691409"/>
            <a:ext cx="4885796" cy="32571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3073" y="613385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Arriba adulto en actitude defensiva. Á dereita adultos, e ninfas en distintos estadios de desenvolvemento</a:t>
            </a:r>
          </a:p>
        </p:txBody>
      </p:sp>
    </p:spTree>
    <p:extLst>
      <p:ext uri="{BB962C8B-B14F-4D97-AF65-F5344CB8AC3E}">
        <p14:creationId xmlns:p14="http://schemas.microsoft.com/office/powerpoint/2010/main" val="372328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710" y="387975"/>
            <a:ext cx="3301284" cy="443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Metallyticus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splendidus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cinco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Metallyticus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único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Metallyticidae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cm e os machos so 2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escura, pero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reflicten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luz coa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aparencia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metálicas (os machos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reflicten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azuis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-violeta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verde-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dourada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7" y="482689"/>
            <a:ext cx="7620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88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57078" y="474152"/>
            <a:ext cx="8774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Aprendín</a:t>
            </a:r>
            <a:r>
              <a:rPr lang="pt-BR" sz="2400" b="1" dirty="0"/>
              <a:t>, e </a:t>
            </a:r>
            <a:r>
              <a:rPr lang="pt-BR" sz="2400" b="1" dirty="0" err="1"/>
              <a:t>vin</a:t>
            </a:r>
            <a:r>
              <a:rPr lang="pt-BR" sz="2400" b="1" dirty="0"/>
              <a:t>, tantas cousas </a:t>
            </a:r>
            <a:r>
              <a:rPr lang="pt-BR" sz="2400" b="1" dirty="0" err="1"/>
              <a:t>mentres</a:t>
            </a:r>
            <a:r>
              <a:rPr lang="pt-BR" sz="2400" b="1" dirty="0"/>
              <a:t> </a:t>
            </a:r>
            <a:r>
              <a:rPr lang="pt-BR" sz="2400" b="1" dirty="0" err="1"/>
              <a:t>facía</a:t>
            </a:r>
            <a:r>
              <a:rPr lang="pt-BR" sz="2400" b="1" dirty="0"/>
              <a:t> o </a:t>
            </a:r>
            <a:r>
              <a:rPr lang="pt-BR" sz="2400" b="1" dirty="0" err="1"/>
              <a:t>traballo</a:t>
            </a:r>
            <a:r>
              <a:rPr lang="pt-BR" sz="2400" b="1" dirty="0"/>
              <a:t>,</a:t>
            </a:r>
          </a:p>
          <a:p>
            <a:pPr algn="ctr"/>
            <a:r>
              <a:rPr lang="pt-BR" sz="2400" b="1" dirty="0"/>
              <a:t>que o tempo que botei a </a:t>
            </a:r>
            <a:r>
              <a:rPr lang="pt-BR" sz="2400" b="1" dirty="0" err="1"/>
              <a:t>facelo</a:t>
            </a:r>
            <a:r>
              <a:rPr lang="pt-BR" sz="2400" b="1" dirty="0"/>
              <a:t>... </a:t>
            </a:r>
            <a:r>
              <a:rPr lang="pt-BR" sz="2400" b="1" dirty="0" err="1"/>
              <a:t>douno</a:t>
            </a:r>
            <a:r>
              <a:rPr lang="pt-BR" sz="2400" b="1" dirty="0"/>
              <a:t> por </a:t>
            </a:r>
            <a:r>
              <a:rPr lang="pt-BR" sz="2400" b="1" dirty="0" err="1"/>
              <a:t>ben</a:t>
            </a:r>
            <a:r>
              <a:rPr lang="pt-BR" sz="2400" b="1" dirty="0"/>
              <a:t> empregado.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/>
          <a:stretch/>
        </p:blipFill>
        <p:spPr>
          <a:xfrm>
            <a:off x="4423846" y="1305149"/>
            <a:ext cx="3241267" cy="46375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54048" y="5754364"/>
            <a:ext cx="937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As </a:t>
            </a:r>
            <a:r>
              <a:rPr lang="es-ES" b="1" dirty="0" err="1"/>
              <a:t>imaxes</a:t>
            </a:r>
            <a:r>
              <a:rPr lang="es-ES" b="1" dirty="0"/>
              <a:t> fotográficas </a:t>
            </a:r>
            <a:r>
              <a:rPr lang="es-ES" b="1" dirty="0" err="1"/>
              <a:t>foron</a:t>
            </a:r>
            <a:r>
              <a:rPr lang="es-ES" b="1" dirty="0"/>
              <a:t> collidas da internet e a información de </a:t>
            </a:r>
            <a:r>
              <a:rPr lang="es-ES" b="1" dirty="0" err="1"/>
              <a:t>fontes</a:t>
            </a:r>
            <a:r>
              <a:rPr lang="es-ES" b="1" dirty="0"/>
              <a:t> varias. </a:t>
            </a:r>
          </a:p>
          <a:p>
            <a:r>
              <a:rPr lang="es-ES" b="1" dirty="0" err="1"/>
              <a:t>Agradézolle</a:t>
            </a:r>
            <a:r>
              <a:rPr lang="es-ES" b="1" dirty="0"/>
              <a:t> </a:t>
            </a:r>
            <a:r>
              <a:rPr lang="es-ES" b="1" dirty="0" err="1"/>
              <a:t>aos</a:t>
            </a:r>
            <a:r>
              <a:rPr lang="es-ES" b="1" dirty="0"/>
              <a:t> autores a </a:t>
            </a:r>
            <a:r>
              <a:rPr lang="es-ES" b="1" dirty="0" err="1"/>
              <a:t>súa</a:t>
            </a:r>
            <a:r>
              <a:rPr lang="es-ES" b="1" dirty="0"/>
              <a:t> </a:t>
            </a:r>
            <a:r>
              <a:rPr lang="es-ES" b="1" dirty="0" err="1"/>
              <a:t>dispoñibilidade</a:t>
            </a:r>
            <a:r>
              <a:rPr lang="es-ES" b="1" dirty="0"/>
              <a:t>, e </a:t>
            </a:r>
            <a:r>
              <a:rPr lang="es-ES" b="1" dirty="0" err="1"/>
              <a:t>agardo</a:t>
            </a:r>
            <a:r>
              <a:rPr lang="es-ES" b="1" dirty="0"/>
              <a:t> </a:t>
            </a:r>
            <a:r>
              <a:rPr lang="es-ES" b="1" dirty="0" err="1"/>
              <a:t>saiban</a:t>
            </a:r>
            <a:r>
              <a:rPr lang="es-ES" b="1" dirty="0"/>
              <a:t> disculpar o uso que </a:t>
            </a:r>
            <a:r>
              <a:rPr lang="es-ES" b="1" dirty="0" err="1"/>
              <a:t>fixen</a:t>
            </a:r>
            <a:r>
              <a:rPr lang="es-ES" b="1" dirty="0"/>
              <a:t> delas.      </a:t>
            </a:r>
          </a:p>
          <a:p>
            <a:r>
              <a:rPr lang="es-ES" b="1" dirty="0"/>
              <a:t>                                                                                                                         </a:t>
            </a:r>
            <a:r>
              <a:rPr lang="es-ES" dirty="0"/>
              <a:t>             </a:t>
            </a:r>
            <a:r>
              <a:rPr lang="es-ES" dirty="0" err="1"/>
              <a:t>Mon</a:t>
            </a:r>
            <a:r>
              <a:rPr lang="es-ES" dirty="0"/>
              <a:t> </a:t>
            </a:r>
            <a:r>
              <a:rPr lang="es-ES" dirty="0" err="1"/>
              <a:t>Daporta</a:t>
            </a:r>
            <a:r>
              <a:rPr lang="es-E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03624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4" y="406327"/>
            <a:ext cx="5795493" cy="54577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4001" y="5864087"/>
            <a:ext cx="10648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pouco máis podía dicir... </a:t>
            </a:r>
          </a:p>
        </p:txBody>
      </p:sp>
    </p:spTree>
    <p:extLst>
      <p:ext uri="{BB962C8B-B14F-4D97-AF65-F5344CB8AC3E}">
        <p14:creationId xmlns:p14="http://schemas.microsoft.com/office/powerpoint/2010/main" val="423130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19" y="271203"/>
            <a:ext cx="7434777" cy="52280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4726" y="5604336"/>
            <a:ext cx="10822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</a:t>
            </a:r>
            <a:r>
              <a:rPr lang="pt-BR" sz="2800" b="1" dirty="0" err="1"/>
              <a:t>quixo</a:t>
            </a:r>
            <a:r>
              <a:rPr lang="pt-BR" sz="2800" b="1" dirty="0"/>
              <a:t> aprender... </a:t>
            </a:r>
            <a:r>
              <a:rPr lang="pt-BR" sz="2800" b="1" dirty="0" err="1"/>
              <a:t>coñecela</a:t>
            </a:r>
            <a:r>
              <a:rPr lang="pt-BR" sz="2800" b="1" dirty="0"/>
              <a:t>,</a:t>
            </a:r>
          </a:p>
          <a:p>
            <a:pPr algn="ctr"/>
            <a:r>
              <a:rPr lang="pt-BR" sz="2800" b="1" dirty="0" err="1"/>
              <a:t>descubrir</a:t>
            </a:r>
            <a:r>
              <a:rPr lang="pt-BR" sz="2800" b="1" dirty="0"/>
              <a:t> os seus segredos e á </a:t>
            </a:r>
            <a:r>
              <a:rPr lang="pt-BR" sz="2800" b="1" dirty="0" err="1"/>
              <a:t>súa</a:t>
            </a:r>
            <a:r>
              <a:rPr lang="pt-BR" sz="2800" b="1" dirty="0"/>
              <a:t> parentela.</a:t>
            </a:r>
          </a:p>
        </p:txBody>
      </p:sp>
    </p:spTree>
    <p:extLst>
      <p:ext uri="{BB962C8B-B14F-4D97-AF65-F5344CB8AC3E}">
        <p14:creationId xmlns:p14="http://schemas.microsoft.com/office/powerpoint/2010/main" val="125784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9801" y="5610466"/>
            <a:ext cx="10758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Meteuse</a:t>
            </a:r>
            <a:r>
              <a:rPr lang="pt-BR" sz="2800" b="1" dirty="0"/>
              <a:t> no </a:t>
            </a:r>
            <a:r>
              <a:rPr lang="pt-BR" sz="2800" b="1" dirty="0" err="1"/>
              <a:t>choio</a:t>
            </a:r>
            <a:r>
              <a:rPr lang="pt-BR" sz="2800" b="1" dirty="0"/>
              <a:t>... e </a:t>
            </a:r>
            <a:r>
              <a:rPr lang="pt-BR" sz="2800" b="1" dirty="0" err="1"/>
              <a:t>aínda</a:t>
            </a:r>
            <a:r>
              <a:rPr lang="pt-BR" sz="2800" b="1" dirty="0"/>
              <a:t> botou </a:t>
            </a:r>
            <a:r>
              <a:rPr lang="pt-BR" sz="2800" b="1" dirty="0" err="1"/>
              <a:t>ben</a:t>
            </a:r>
            <a:r>
              <a:rPr lang="pt-BR" sz="2800" b="1" dirty="0"/>
              <a:t> de tempo</a:t>
            </a:r>
          </a:p>
          <a:p>
            <a:pPr algn="ctr"/>
            <a:r>
              <a:rPr lang="pt-BR" sz="2800" b="1" dirty="0"/>
              <a:t>vendo, lendo e investigando... para armar este documento.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7" y="787792"/>
            <a:ext cx="10925579" cy="45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9245" y="374699"/>
            <a:ext cx="11462197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mantodeos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Mantodea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son un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insectos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coñecidos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comunmente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barbantesas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 presentes en hábitats temperados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todos os continentes, pero son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abundantes nos trópicos.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arredor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2.500 especies das que case 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viven en África,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500 en Asia,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450 en América e 31 en Europa,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16, pódense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Península Ibérica.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81" y="2838066"/>
            <a:ext cx="5573504" cy="37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2326" y="2013351"/>
            <a:ext cx="3837854" cy="40934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/>
              <a:t>     </a:t>
            </a:r>
            <a:r>
              <a:rPr lang="es-ES" sz="4400" dirty="0" err="1"/>
              <a:t>barbantesa</a:t>
            </a:r>
            <a:endParaRPr lang="es-ES" sz="4400" dirty="0"/>
          </a:p>
          <a:p>
            <a:endParaRPr lang="es-ES" sz="2400" dirty="0"/>
          </a:p>
          <a:p>
            <a:r>
              <a:rPr lang="es-ES" sz="2400" dirty="0"/>
              <a:t>               mantis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marisorgin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pregadeu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louva</a:t>
            </a:r>
            <a:r>
              <a:rPr lang="es-ES" sz="2400" dirty="0"/>
              <a:t> a Deus</a:t>
            </a:r>
          </a:p>
          <a:p>
            <a:r>
              <a:rPr lang="es-ES" sz="2400" dirty="0"/>
              <a:t>               mantis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mante</a:t>
            </a:r>
            <a:r>
              <a:rPr lang="es-ES" sz="2400" dirty="0"/>
              <a:t>         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gottesanbeterin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mantide</a:t>
            </a:r>
            <a:endParaRPr lang="es-ES" sz="2400" dirty="0"/>
          </a:p>
        </p:txBody>
      </p:sp>
      <p:pic>
        <p:nvPicPr>
          <p:cNvPr id="3" name="3 Imagen" descr="bandeira al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951" y="5372411"/>
            <a:ext cx="431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 Imagen" descr="bandeira c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51" y="3932549"/>
            <a:ext cx="45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bandeira e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951" y="3211824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6 Imagen" descr="bandeira eus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951" y="3572186"/>
            <a:ext cx="4730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7 Imagen" descr="bandeira f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951" y="5013636"/>
            <a:ext cx="4270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bandeira g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963" y="2276786"/>
            <a:ext cx="534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bandeira in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951" y="4681849"/>
            <a:ext cx="422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0 Imagen" descr="bandeira ita.jpg"/>
          <p:cNvPicPr>
            <a:picLocks noChangeAspect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1075951" y="5732774"/>
            <a:ext cx="4492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1 Imagen" descr="bandeira po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951" y="4292911"/>
            <a:ext cx="433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r="7803"/>
          <a:stretch/>
        </p:blipFill>
        <p:spPr>
          <a:xfrm>
            <a:off x="4533363" y="409901"/>
            <a:ext cx="7479995" cy="61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2538</Words>
  <Application>Microsoft Office PowerPoint</Application>
  <PresentationFormat>Panorámica</PresentationFormat>
  <Paragraphs>194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3" baseType="lpstr">
      <vt:lpstr>Arial</vt:lpstr>
      <vt:lpstr>Bradley Hand ITC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LENOVO</cp:lastModifiedBy>
  <cp:revision>64</cp:revision>
  <dcterms:created xsi:type="dcterms:W3CDTF">2023-12-06T10:00:23Z</dcterms:created>
  <dcterms:modified xsi:type="dcterms:W3CDTF">2024-07-18T09:44:22Z</dcterms:modified>
</cp:coreProperties>
</file>