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73" r:id="rId4"/>
    <p:sldId id="275" r:id="rId5"/>
    <p:sldId id="277" r:id="rId6"/>
    <p:sldId id="274" r:id="rId7"/>
    <p:sldId id="259" r:id="rId8"/>
    <p:sldId id="257" r:id="rId9"/>
    <p:sldId id="339" r:id="rId10"/>
    <p:sldId id="266" r:id="rId11"/>
    <p:sldId id="265" r:id="rId12"/>
    <p:sldId id="304" r:id="rId13"/>
    <p:sldId id="268" r:id="rId14"/>
    <p:sldId id="264" r:id="rId15"/>
    <p:sldId id="303" r:id="rId16"/>
    <p:sldId id="305" r:id="rId17"/>
    <p:sldId id="306" r:id="rId18"/>
    <p:sldId id="263" r:id="rId19"/>
    <p:sldId id="334" r:id="rId20"/>
    <p:sldId id="302" r:id="rId21"/>
    <p:sldId id="262" r:id="rId22"/>
    <p:sldId id="267" r:id="rId23"/>
    <p:sldId id="300" r:id="rId24"/>
    <p:sldId id="271" r:id="rId25"/>
    <p:sldId id="299" r:id="rId26"/>
    <p:sldId id="270" r:id="rId27"/>
    <p:sldId id="269" r:id="rId28"/>
    <p:sldId id="283" r:id="rId29"/>
    <p:sldId id="281" r:id="rId30"/>
    <p:sldId id="280" r:id="rId31"/>
    <p:sldId id="287" r:id="rId32"/>
    <p:sldId id="286" r:id="rId33"/>
    <p:sldId id="285" r:id="rId34"/>
    <p:sldId id="284" r:id="rId35"/>
    <p:sldId id="292" r:id="rId36"/>
    <p:sldId id="291" r:id="rId37"/>
    <p:sldId id="289" r:id="rId38"/>
    <p:sldId id="288" r:id="rId39"/>
    <p:sldId id="298" r:id="rId40"/>
    <p:sldId id="337" r:id="rId41"/>
    <p:sldId id="317" r:id="rId42"/>
    <p:sldId id="297" r:id="rId43"/>
    <p:sldId id="318" r:id="rId44"/>
    <p:sldId id="319" r:id="rId45"/>
    <p:sldId id="320" r:id="rId46"/>
    <p:sldId id="321" r:id="rId47"/>
    <p:sldId id="322" r:id="rId48"/>
    <p:sldId id="296" r:id="rId49"/>
    <p:sldId id="294" r:id="rId50"/>
    <p:sldId id="324" r:id="rId51"/>
    <p:sldId id="325" r:id="rId52"/>
    <p:sldId id="326" r:id="rId53"/>
    <p:sldId id="327" r:id="rId54"/>
    <p:sldId id="336" r:id="rId55"/>
    <p:sldId id="308" r:id="rId56"/>
    <p:sldId id="329" r:id="rId57"/>
    <p:sldId id="330" r:id="rId58"/>
    <p:sldId id="331" r:id="rId59"/>
    <p:sldId id="332" r:id="rId60"/>
    <p:sldId id="333" r:id="rId61"/>
    <p:sldId id="313" r:id="rId62"/>
    <p:sldId id="310" r:id="rId63"/>
    <p:sldId id="311" r:id="rId64"/>
    <p:sldId id="309" r:id="rId65"/>
    <p:sldId id="295" r:id="rId66"/>
    <p:sldId id="312" r:id="rId67"/>
    <p:sldId id="338" r:id="rId6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6502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7309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29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8992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2489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314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8268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7783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3124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4632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2487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21355-6B0A-4B49-A4EC-9CA8C4693EE8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0BB5C-A8D2-423F-A1E0-68D2FA0AD8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191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g"/><Relationship Id="rId4" Type="http://schemas.microsoft.com/office/2007/relationships/hdphoto" Target="../media/hdphoto7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49675" y="978793"/>
            <a:ext cx="6851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/>
              <a:t>anguías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41" y="500998"/>
            <a:ext cx="6767147" cy="755970"/>
          </a:xfrm>
          <a:prstGeom prst="rect">
            <a:avLst/>
          </a:prstGeom>
        </p:spPr>
      </p:pic>
      <p:sp>
        <p:nvSpPr>
          <p:cNvPr id="6" name="4 CuadroTexto"/>
          <p:cNvSpPr txBox="1"/>
          <p:nvPr/>
        </p:nvSpPr>
        <p:spPr>
          <a:xfrm rot="16200000">
            <a:off x="-563825" y="490697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Mon</a:t>
            </a:r>
            <a:r>
              <a:rPr lang="es-ES" sz="2400" b="1" dirty="0"/>
              <a:t> </a:t>
            </a:r>
            <a:r>
              <a:rPr lang="es-ES" sz="2400" b="1" dirty="0" err="1"/>
              <a:t>Daporta</a:t>
            </a:r>
            <a:endParaRPr lang="es-ES" sz="2400" b="1" dirty="0"/>
          </a:p>
        </p:txBody>
      </p:sp>
      <p:pic>
        <p:nvPicPr>
          <p:cNvPr id="7" name="6 Imagen" descr="LÁPIZ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4DF9C"/>
              </a:clrFrom>
              <a:clrTo>
                <a:srgbClr val="C4DF9C">
                  <a:alpha val="0"/>
                </a:srgbClr>
              </a:clrTo>
            </a:clrChange>
          </a:blip>
          <a:stretch>
            <a:fillRect/>
          </a:stretch>
        </p:blipFill>
        <p:spPr>
          <a:xfrm rot="196276">
            <a:off x="10392015" y="4875519"/>
            <a:ext cx="786297" cy="1102313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7110054" y="6064624"/>
            <a:ext cx="445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COUSIÑAS FEITAS NA CASA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73" y="2508463"/>
            <a:ext cx="6095082" cy="31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9345" y="1072045"/>
            <a:ext cx="59028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As </a:t>
            </a:r>
            <a:r>
              <a:rPr lang="pt-BR" sz="2400" dirty="0" err="1"/>
              <a:t>anguías</a:t>
            </a:r>
            <a:r>
              <a:rPr lang="pt-BR" sz="2400" dirty="0"/>
              <a:t> </a:t>
            </a:r>
            <a:r>
              <a:rPr lang="pt-BR" sz="2400" dirty="0" err="1"/>
              <a:t>poñen</a:t>
            </a:r>
            <a:r>
              <a:rPr lang="pt-BR" sz="2400" dirty="0"/>
              <a:t> </a:t>
            </a:r>
            <a:r>
              <a:rPr lang="pt-BR" sz="2400" dirty="0" err="1"/>
              <a:t>un</a:t>
            </a:r>
            <a:r>
              <a:rPr lang="pt-BR" sz="2400" dirty="0"/>
              <a:t> número moi grande de ovos, algunhas </a:t>
            </a:r>
            <a:r>
              <a:rPr lang="pt-BR" sz="2400" dirty="0" err="1"/>
              <a:t>especies</a:t>
            </a:r>
            <a:r>
              <a:rPr lang="pt-BR" sz="2400" dirty="0"/>
              <a:t> até 9.000.000 por </a:t>
            </a:r>
            <a:r>
              <a:rPr lang="pt-BR" sz="2400" dirty="0" err="1"/>
              <a:t>femia</a:t>
            </a:r>
            <a:r>
              <a:rPr lang="pt-BR" sz="2400" dirty="0"/>
              <a:t>, dos que </a:t>
            </a:r>
            <a:r>
              <a:rPr lang="pt-BR" sz="2400" dirty="0" err="1"/>
              <a:t>nacen</a:t>
            </a:r>
            <a:r>
              <a:rPr lang="pt-BR" sz="2400" dirty="0"/>
              <a:t> larvas moi pequenas (</a:t>
            </a:r>
            <a:r>
              <a:rPr lang="pt-BR" sz="2400" dirty="0" err="1"/>
              <a:t>leptocéfalas</a:t>
            </a:r>
            <a:r>
              <a:rPr lang="pt-BR" sz="2400" dirty="0"/>
              <a:t>) que </a:t>
            </a:r>
            <a:r>
              <a:rPr lang="pt-BR" sz="2400" dirty="0" err="1"/>
              <a:t>viaxan</a:t>
            </a:r>
            <a:r>
              <a:rPr lang="pt-BR" sz="2400" dirty="0"/>
              <a:t> aboiando nas correntes </a:t>
            </a:r>
            <a:r>
              <a:rPr lang="pt-BR" sz="2400" dirty="0" err="1"/>
              <a:t>mariñas</a:t>
            </a:r>
            <a:r>
              <a:rPr lang="pt-BR" sz="2400" dirty="0"/>
              <a:t>, ao tempo que van medrando e mudando, até </a:t>
            </a:r>
            <a:r>
              <a:rPr lang="pt-BR" sz="2400" dirty="0" err="1"/>
              <a:t>chegaren</a:t>
            </a:r>
            <a:r>
              <a:rPr lang="pt-BR" sz="2400" dirty="0"/>
              <a:t> á costa e ás bocas dos </a:t>
            </a:r>
            <a:r>
              <a:rPr lang="pt-BR" sz="2400" dirty="0" err="1"/>
              <a:t>ríos</a:t>
            </a:r>
            <a:r>
              <a:rPr lang="pt-BR" sz="24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01" y="153876"/>
            <a:ext cx="5329247" cy="64529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20300" y="5666705"/>
            <a:ext cx="341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Fases de desenvolvemento dunha anguía antes de chegar á costa</a:t>
            </a:r>
          </a:p>
        </p:txBody>
      </p:sp>
    </p:spTree>
    <p:extLst>
      <p:ext uri="{BB962C8B-B14F-4D97-AF65-F5344CB8AC3E}">
        <p14:creationId xmlns:p14="http://schemas.microsoft.com/office/powerpoint/2010/main" val="353186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8" y="346379"/>
            <a:ext cx="60444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Cando</a:t>
            </a:r>
            <a:r>
              <a:rPr lang="pt-BR" sz="2400" dirty="0"/>
              <a:t> </a:t>
            </a:r>
            <a:r>
              <a:rPr lang="pt-BR" sz="2400" dirty="0" err="1"/>
              <a:t>chegan</a:t>
            </a:r>
            <a:r>
              <a:rPr lang="pt-BR" sz="2400" dirty="0"/>
              <a:t> á costa, meses ou anos despois de </a:t>
            </a:r>
            <a:r>
              <a:rPr lang="pt-BR" sz="2400" dirty="0" err="1"/>
              <a:t>naceren</a:t>
            </a:r>
            <a:r>
              <a:rPr lang="pt-BR" sz="2400" dirty="0"/>
              <a:t>, </a:t>
            </a:r>
            <a:r>
              <a:rPr lang="pt-BR" sz="2400" dirty="0" err="1"/>
              <a:t>miden</a:t>
            </a:r>
            <a:r>
              <a:rPr lang="pt-BR" sz="2400" dirty="0"/>
              <a:t> uns 8 cm, </a:t>
            </a:r>
            <a:r>
              <a:rPr lang="pt-BR" sz="2400" dirty="0" err="1"/>
              <a:t>remontan</a:t>
            </a:r>
            <a:r>
              <a:rPr lang="pt-BR" sz="2400" dirty="0"/>
              <a:t> os </a:t>
            </a:r>
            <a:r>
              <a:rPr lang="pt-BR" sz="2400" dirty="0" err="1"/>
              <a:t>ríos</a:t>
            </a:r>
            <a:r>
              <a:rPr lang="pt-BR" sz="2400" dirty="0"/>
              <a:t> e </a:t>
            </a:r>
            <a:r>
              <a:rPr lang="pt-BR" sz="2400" dirty="0" err="1"/>
              <a:t>fan</a:t>
            </a:r>
            <a:r>
              <a:rPr lang="pt-BR" sz="2400" dirty="0"/>
              <a:t> unha derradeira muda na que </a:t>
            </a:r>
            <a:r>
              <a:rPr lang="pt-BR" sz="2400" dirty="0" err="1"/>
              <a:t>pasan</a:t>
            </a:r>
            <a:r>
              <a:rPr lang="pt-BR" sz="2400" dirty="0"/>
              <a:t> de </a:t>
            </a:r>
            <a:r>
              <a:rPr lang="pt-BR" sz="2400" dirty="0" err="1"/>
              <a:t>meixóns</a:t>
            </a:r>
            <a:r>
              <a:rPr lang="pt-BR" sz="2400" dirty="0"/>
              <a:t> a pequenas </a:t>
            </a:r>
            <a:r>
              <a:rPr lang="pt-BR" sz="2400" dirty="0" err="1"/>
              <a:t>anguías</a:t>
            </a:r>
            <a:r>
              <a:rPr lang="pt-BR" sz="2400" dirty="0"/>
              <a:t> que </a:t>
            </a:r>
            <a:r>
              <a:rPr lang="pt-BR" sz="2400" dirty="0" err="1"/>
              <a:t>completan</a:t>
            </a:r>
            <a:r>
              <a:rPr lang="pt-BR" sz="2400" dirty="0"/>
              <a:t> na </a:t>
            </a:r>
            <a:r>
              <a:rPr lang="pt-BR" sz="2400" dirty="0" err="1"/>
              <a:t>auga</a:t>
            </a:r>
            <a:r>
              <a:rPr lang="pt-BR" sz="2400" dirty="0"/>
              <a:t> doce o seu </a:t>
            </a:r>
            <a:r>
              <a:rPr lang="pt-BR" sz="2400" dirty="0" err="1"/>
              <a:t>desenvolvemento</a:t>
            </a:r>
            <a:r>
              <a:rPr lang="pt-BR" sz="2400" dirty="0"/>
              <a:t>. </a:t>
            </a:r>
            <a:endParaRPr lang="gl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408217" y="5015424"/>
            <a:ext cx="401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Os meixóns, coñecidos nalgúns lugares como anguías de cristal, antes de mudar a pequenas anguías, son transparentes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7" y="2805094"/>
            <a:ext cx="6413650" cy="36046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9"/>
          <a:stretch/>
        </p:blipFill>
        <p:spPr>
          <a:xfrm>
            <a:off x="6930953" y="1444232"/>
            <a:ext cx="4970649" cy="3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5" y="1796500"/>
            <a:ext cx="3572931" cy="26796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9535" y="4573036"/>
            <a:ext cx="377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Anguía nova coa cor </a:t>
            </a:r>
            <a:r>
              <a:rPr lang="gl-ES" dirty="0" err="1"/>
              <a:t>recén</a:t>
            </a:r>
            <a:r>
              <a:rPr lang="gl-ES" dirty="0"/>
              <a:t> estreada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" b="6336"/>
          <a:stretch/>
        </p:blipFill>
        <p:spPr>
          <a:xfrm>
            <a:off x="4095482" y="373487"/>
            <a:ext cx="7541613" cy="33356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275527" y="3879616"/>
            <a:ext cx="280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Anguía coa cor habitual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206839" y="5548881"/>
            <a:ext cx="456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Anguía prateada, arriba na imaxe, amosando os cambios que sofre, cor da pel e tamaño dos ollos, antes de comezar a migración ao mar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6288" y="4064282"/>
            <a:ext cx="381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7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26" y="386298"/>
            <a:ext cx="5045663" cy="30652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2580" y="463639"/>
            <a:ext cx="5203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Ao longo do seu desenvolvemento son presa de aves e mamíferos acuáticos (garzas, corvos mariños, lontras,...)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3" y="2137332"/>
            <a:ext cx="5757660" cy="4212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26" y="3644686"/>
            <a:ext cx="5045663" cy="27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4648" y="1186391"/>
            <a:ext cx="34944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Nos últimos 40 anos do século XX a </a:t>
            </a:r>
            <a:r>
              <a:rPr lang="pt-BR" sz="2400" dirty="0" err="1"/>
              <a:t>poboación</a:t>
            </a:r>
            <a:r>
              <a:rPr lang="pt-BR" sz="2400" dirty="0"/>
              <a:t> de </a:t>
            </a:r>
            <a:r>
              <a:rPr lang="pt-BR" sz="2400" dirty="0" err="1"/>
              <a:t>anguías</a:t>
            </a:r>
            <a:r>
              <a:rPr lang="pt-BR" sz="2400" dirty="0"/>
              <a:t> </a:t>
            </a:r>
            <a:r>
              <a:rPr lang="pt-BR" sz="2400" dirty="0" err="1"/>
              <a:t>reduciuse</a:t>
            </a:r>
            <a:r>
              <a:rPr lang="pt-BR" sz="2400" dirty="0"/>
              <a:t> de forma moi alarmante, até perder </a:t>
            </a:r>
            <a:r>
              <a:rPr lang="pt-BR" sz="2400" dirty="0" err="1"/>
              <a:t>un</a:t>
            </a:r>
            <a:r>
              <a:rPr lang="pt-BR" sz="2400" dirty="0"/>
              <a:t> 95% da que era habitual. Entre as causas desta </a:t>
            </a:r>
            <a:r>
              <a:rPr lang="pt-BR" sz="2400" dirty="0" err="1"/>
              <a:t>diminución</a:t>
            </a:r>
            <a:r>
              <a:rPr lang="pt-BR" sz="2400" dirty="0"/>
              <a:t> </a:t>
            </a:r>
            <a:r>
              <a:rPr lang="pt-BR" sz="2400" dirty="0" err="1"/>
              <a:t>atópanse</a:t>
            </a:r>
            <a:r>
              <a:rPr lang="pt-BR" sz="2400" dirty="0"/>
              <a:t> a sobrepesca, a </a:t>
            </a:r>
            <a:r>
              <a:rPr lang="pt-BR" sz="2400" dirty="0" err="1"/>
              <a:t>contaminación</a:t>
            </a:r>
            <a:r>
              <a:rPr lang="pt-BR" sz="2400" dirty="0"/>
              <a:t> das augas, a </a:t>
            </a:r>
            <a:r>
              <a:rPr lang="pt-BR" sz="2400" dirty="0" err="1"/>
              <a:t>presenza</a:t>
            </a:r>
            <a:r>
              <a:rPr lang="pt-BR" sz="2400" dirty="0"/>
              <a:t> de </a:t>
            </a:r>
            <a:r>
              <a:rPr lang="pt-BR" sz="2400" dirty="0" err="1"/>
              <a:t>parásitos</a:t>
            </a:r>
            <a:r>
              <a:rPr lang="pt-BR" sz="2400" dirty="0"/>
              <a:t> e o aumento do número de obstáculos que </a:t>
            </a:r>
            <a:r>
              <a:rPr lang="pt-BR" sz="2400" dirty="0" err="1"/>
              <a:t>atopan</a:t>
            </a:r>
            <a:r>
              <a:rPr lang="pt-BR" sz="2400" dirty="0"/>
              <a:t> para remontar os </a:t>
            </a:r>
            <a:r>
              <a:rPr lang="pt-BR" sz="2400" dirty="0" err="1"/>
              <a:t>ríos</a:t>
            </a:r>
            <a:r>
              <a:rPr lang="pt-BR" sz="2400" dirty="0"/>
              <a:t>.</a:t>
            </a:r>
            <a:endParaRPr lang="gl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36" y="1155278"/>
            <a:ext cx="7882574" cy="49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98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5445" y="4843083"/>
            <a:ext cx="3864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anguía</a:t>
            </a:r>
            <a:r>
              <a:rPr lang="es-ES" dirty="0"/>
              <a:t> europea </a:t>
            </a:r>
            <a:r>
              <a:rPr lang="es-ES" dirty="0" err="1"/>
              <a:t>coñecida</a:t>
            </a:r>
            <a:r>
              <a:rPr lang="es-ES" dirty="0"/>
              <a:t> como "a </a:t>
            </a:r>
            <a:r>
              <a:rPr lang="es-ES" dirty="0" err="1"/>
              <a:t>anguía</a:t>
            </a:r>
            <a:r>
              <a:rPr lang="es-ES" dirty="0"/>
              <a:t> de </a:t>
            </a:r>
            <a:r>
              <a:rPr lang="es-ES" dirty="0" err="1"/>
              <a:t>Brantevik</a:t>
            </a:r>
            <a:r>
              <a:rPr lang="es-ES" dirty="0"/>
              <a:t> " </a:t>
            </a:r>
            <a:r>
              <a:rPr lang="es-ES" dirty="0" err="1"/>
              <a:t>din</a:t>
            </a:r>
            <a:r>
              <a:rPr lang="es-ES" dirty="0"/>
              <a:t> que </a:t>
            </a:r>
            <a:r>
              <a:rPr lang="es-ES" dirty="0" err="1"/>
              <a:t>viviu</a:t>
            </a:r>
            <a:r>
              <a:rPr lang="es-ES" dirty="0"/>
              <a:t> durante 155 anos no pozo </a:t>
            </a:r>
            <a:r>
              <a:rPr lang="es-ES" dirty="0" err="1"/>
              <a:t>dunha</a:t>
            </a:r>
            <a:r>
              <a:rPr lang="es-ES" dirty="0"/>
              <a:t> casa familiar en </a:t>
            </a:r>
            <a:r>
              <a:rPr lang="es-ES" dirty="0" err="1"/>
              <a:t>Brantevik</a:t>
            </a:r>
            <a:r>
              <a:rPr lang="es-ES" dirty="0"/>
              <a:t> , un pobo do sur de Suecia. </a:t>
            </a:r>
            <a:r>
              <a:rPr lang="es-ES" dirty="0" err="1"/>
              <a:t>Morreu</a:t>
            </a:r>
            <a:r>
              <a:rPr lang="es-ES" dirty="0"/>
              <a:t> en 2014.</a:t>
            </a:r>
            <a:endParaRPr lang="gl-ES" dirty="0"/>
          </a:p>
        </p:txBody>
      </p:sp>
      <p:sp>
        <p:nvSpPr>
          <p:cNvPr id="3" name="Rectángulo 2"/>
          <p:cNvSpPr/>
          <p:nvPr/>
        </p:nvSpPr>
        <p:spPr>
          <a:xfrm>
            <a:off x="288701" y="890669"/>
            <a:ext cx="4280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 </a:t>
            </a:r>
            <a:r>
              <a:rPr lang="pt-BR" sz="2400" dirty="0" err="1"/>
              <a:t>esperanza</a:t>
            </a:r>
            <a:r>
              <a:rPr lang="pt-BR" sz="2400" dirty="0"/>
              <a:t> de vida é moi </a:t>
            </a:r>
            <a:r>
              <a:rPr lang="pt-BR" sz="2400" dirty="0" err="1"/>
              <a:t>variable</a:t>
            </a:r>
            <a:r>
              <a:rPr lang="pt-BR" sz="2400" dirty="0"/>
              <a:t>, depende do sexo e da espécie, pode estar entre os 4 e os 20 anos. As </a:t>
            </a:r>
            <a:r>
              <a:rPr lang="pt-BR" sz="2400" dirty="0" err="1"/>
              <a:t>femias</a:t>
            </a:r>
            <a:r>
              <a:rPr lang="pt-BR" sz="2400" dirty="0"/>
              <a:t> </a:t>
            </a:r>
            <a:r>
              <a:rPr lang="pt-BR" sz="2400" dirty="0" err="1"/>
              <a:t>adoitan</a:t>
            </a:r>
            <a:r>
              <a:rPr lang="pt-BR" sz="2400" dirty="0"/>
              <a:t> </a:t>
            </a:r>
            <a:r>
              <a:rPr lang="pt-BR" sz="2400" dirty="0" err="1"/>
              <a:t>vivir</a:t>
            </a:r>
            <a:r>
              <a:rPr lang="pt-BR" sz="2400" dirty="0"/>
              <a:t> </a:t>
            </a:r>
            <a:r>
              <a:rPr lang="pt-BR" sz="2400" dirty="0" err="1"/>
              <a:t>máis</a:t>
            </a:r>
            <a:r>
              <a:rPr lang="pt-BR" sz="2400" dirty="0"/>
              <a:t> tempo </a:t>
            </a:r>
            <a:r>
              <a:rPr lang="pt-BR" sz="2400" dirty="0" err="1"/>
              <a:t>ca</a:t>
            </a:r>
            <a:r>
              <a:rPr lang="pt-BR" sz="2400" dirty="0"/>
              <a:t> os machos.</a:t>
            </a:r>
            <a:endParaRPr lang="gl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0"/>
          <a:stretch/>
        </p:blipFill>
        <p:spPr>
          <a:xfrm>
            <a:off x="4797380" y="1339404"/>
            <a:ext cx="7124206" cy="45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457" y="1893977"/>
            <a:ext cx="3142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Polo seu aprecio como alimento, as anguías son obxecto dunha importante actividade pesqueira.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" t="1612" r="812" b="1913"/>
          <a:stretch/>
        </p:blipFill>
        <p:spPr>
          <a:xfrm>
            <a:off x="3515932" y="437883"/>
            <a:ext cx="7765961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547" y="689085"/>
            <a:ext cx="28075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Péscanse os meixóns que son moi apreciados. Un kg de meixóns, no que poden entrar de 3.000 a 8.000 exemplares, pode acadar, en primeira venda, un prezo por enriba dos 1.000 euros. </a:t>
            </a:r>
          </a:p>
          <a:p>
            <a:r>
              <a:rPr lang="gl-ES" sz="2400" dirty="0"/>
              <a:t>A pesca de meixóns tamén é a causa dunha grande perda no número de anguías.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53" y="446413"/>
            <a:ext cx="8644098" cy="57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4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3112" y="218941"/>
            <a:ext cx="4990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Para capturalas </a:t>
            </a:r>
            <a:r>
              <a:rPr lang="pt-BR" sz="2400" dirty="0" err="1"/>
              <a:t>ideáronse</a:t>
            </a:r>
            <a:r>
              <a:rPr lang="pt-BR" sz="2400" dirty="0"/>
              <a:t> diversas </a:t>
            </a:r>
            <a:r>
              <a:rPr lang="pt-BR" sz="2400" dirty="0" err="1"/>
              <a:t>construcións</a:t>
            </a:r>
            <a:r>
              <a:rPr lang="pt-BR" sz="2400" dirty="0"/>
              <a:t>, artes e </a:t>
            </a:r>
            <a:r>
              <a:rPr lang="pt-BR" sz="2400" dirty="0" err="1"/>
              <a:t>aparellos</a:t>
            </a:r>
            <a:r>
              <a:rPr lang="pt-BR" sz="2400" dirty="0"/>
              <a:t>. </a:t>
            </a:r>
            <a:r>
              <a:rPr lang="gl-ES" sz="2400" dirty="0"/>
              <a:t>Antigamente pescábanse todo o ano -os meixóns, so no momento da súa chegada á costa (entre novembro e marzo)-.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71341" y="3933280"/>
            <a:ext cx="1510304" cy="29781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775" y="4667193"/>
            <a:ext cx="3222347" cy="15103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4" y="329085"/>
            <a:ext cx="6526451" cy="32081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29589" y="3747752"/>
            <a:ext cx="47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Artes tradicionais empregadas nos ríos galegos para a pesca das anguías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664817" y="6349344"/>
            <a:ext cx="446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Tenaces e tesoiras para pescar anguías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8" y="2527265"/>
            <a:ext cx="4784037" cy="34445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3112" y="6177497"/>
            <a:ext cx="389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Caneiro. Atranco para pescar</a:t>
            </a:r>
          </a:p>
        </p:txBody>
      </p:sp>
    </p:spTree>
    <p:extLst>
      <p:ext uri="{BB962C8B-B14F-4D97-AF65-F5344CB8AC3E}">
        <p14:creationId xmlns:p14="http://schemas.microsoft.com/office/powerpoint/2010/main" val="3869348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9622" y="270803"/>
            <a:ext cx="810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Versións actuais de algúns aparellos tradicionais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1" b="19687"/>
          <a:stretch/>
        </p:blipFill>
        <p:spPr>
          <a:xfrm>
            <a:off x="632103" y="1534679"/>
            <a:ext cx="2283748" cy="13271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64" y="818320"/>
            <a:ext cx="1701191" cy="17011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38379" y="3944710"/>
            <a:ext cx="1612673" cy="2168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2634" y="3933529"/>
            <a:ext cx="2373217" cy="21906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75" y="3268003"/>
            <a:ext cx="5703577" cy="333927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45381" y="2908177"/>
            <a:ext cx="329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Tenaces para pescar anguías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21899" y="5950956"/>
            <a:ext cx="402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francadas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89660" y="2679910"/>
            <a:ext cx="609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Nasas, fixas e </a:t>
            </a:r>
            <a:r>
              <a:rPr lang="gl-ES" dirty="0" err="1"/>
              <a:t>pregables</a:t>
            </a:r>
            <a:r>
              <a:rPr lang="gl-ES" dirty="0"/>
              <a:t>, construídas con materiais plásticos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082907" y="5417072"/>
            <a:ext cx="251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voitiróns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54" y="116547"/>
            <a:ext cx="2342646" cy="18233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18" y="1424906"/>
            <a:ext cx="1787069" cy="12420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7" y="513150"/>
            <a:ext cx="1804195" cy="15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2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1217" y="5858745"/>
            <a:ext cx="10908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En</a:t>
            </a:r>
            <a:r>
              <a:rPr lang="pt-BR" sz="2800" b="1" dirty="0"/>
              <a:t> canto remata </a:t>
            </a:r>
            <a:r>
              <a:rPr lang="pt-BR" sz="2800" b="1" dirty="0" err="1"/>
              <a:t>un</a:t>
            </a:r>
            <a:r>
              <a:rPr lang="pt-BR" sz="2800" b="1" dirty="0"/>
              <a:t> </a:t>
            </a:r>
            <a:r>
              <a:rPr lang="pt-BR" sz="2800" b="1" dirty="0" err="1"/>
              <a:t>traballo</a:t>
            </a:r>
            <a:r>
              <a:rPr lang="pt-BR" sz="2800" b="1" dirty="0"/>
              <a:t>, e queda </a:t>
            </a:r>
            <a:r>
              <a:rPr lang="pt-BR" sz="2800" b="1" dirty="0" err="1"/>
              <a:t>sen</a:t>
            </a:r>
            <a:r>
              <a:rPr lang="pt-BR" sz="2800" b="1" dirty="0"/>
              <a:t> ter que </a:t>
            </a:r>
            <a:r>
              <a:rPr lang="pt-BR" sz="2800" b="1" dirty="0" err="1"/>
              <a:t>facer</a:t>
            </a:r>
            <a:r>
              <a:rPr lang="pt-BR" sz="2800" b="1" dirty="0"/>
              <a:t>,</a:t>
            </a:r>
            <a:endParaRPr lang="gl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57" y="464854"/>
            <a:ext cx="4512144" cy="52641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83" y="1120464"/>
            <a:ext cx="1903393" cy="34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60608" y="435285"/>
            <a:ext cx="6709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Na actualidade, en Galiza, so poden pescar anguías persoas autorizadas. Os meixóns so se pescan no Baixo Miño e os individuos desenvolvidos, coa axuda de nasas-voitirón, cando superen a talla mínima autorizada (20 </a:t>
            </a:r>
            <a:r>
              <a:rPr lang="gl-ES" sz="2400" dirty="0" err="1"/>
              <a:t>cm</a:t>
            </a:r>
            <a:r>
              <a:rPr lang="gl-ES" sz="2400" dirty="0"/>
              <a:t>), nas desembocaduras dos ríos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067" y="366175"/>
            <a:ext cx="3128761" cy="2077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3463"/>
            <a:ext cx="8893463" cy="39464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7006" y="5778322"/>
            <a:ext cx="239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Voitiróns largados para pescar anguías</a:t>
            </a:r>
          </a:p>
        </p:txBody>
      </p:sp>
    </p:spTree>
    <p:extLst>
      <p:ext uri="{BB962C8B-B14F-4D97-AF65-F5344CB8AC3E}">
        <p14:creationId xmlns:p14="http://schemas.microsoft.com/office/powerpoint/2010/main" val="182228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4778" y="399245"/>
            <a:ext cx="5814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Consúmense en diferentes preparacións, frescas ou en conserva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84479" y="6016737"/>
            <a:ext cx="379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Anguías fritidas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784502" y="5924842"/>
            <a:ext cx="31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Anguías guisadas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07605" y="3069491"/>
            <a:ext cx="271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Anguías en empanada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9" y="3755428"/>
            <a:ext cx="3509492" cy="21671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9" y="3863786"/>
            <a:ext cx="3783425" cy="25222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49" y="465587"/>
            <a:ext cx="4545415" cy="31119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6" y="1474470"/>
            <a:ext cx="3385600" cy="21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26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99" y="3661219"/>
            <a:ext cx="1991211" cy="2692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0" y="3838900"/>
            <a:ext cx="2184620" cy="25363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12184" r="15908" b="10915"/>
          <a:stretch/>
        </p:blipFill>
        <p:spPr>
          <a:xfrm>
            <a:off x="6248770" y="995426"/>
            <a:ext cx="2768957" cy="23697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t="7759" r="24401" b="7201"/>
          <a:stretch/>
        </p:blipFill>
        <p:spPr>
          <a:xfrm>
            <a:off x="9017727" y="-78884"/>
            <a:ext cx="2770774" cy="42749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12124" y="334851"/>
            <a:ext cx="771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Consérvanse conxeladas, secas, afumadas e enlatadas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5" y="1047478"/>
            <a:ext cx="3744787" cy="20221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63" y="4237625"/>
            <a:ext cx="3168989" cy="211637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1185" y="3180473"/>
            <a:ext cx="363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Anguías no </a:t>
            </a:r>
            <a:r>
              <a:rPr lang="gl-ES" dirty="0" err="1"/>
              <a:t>afumadeiro</a:t>
            </a:r>
            <a:endParaRPr lang="gl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09093" y="6375224"/>
            <a:ext cx="49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Presentacións de anguías afumadas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65949" y="3580704"/>
            <a:ext cx="470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Conserva de anguías en escabeche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731098" y="5779995"/>
            <a:ext cx="243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Meixóns en conserva</a:t>
            </a:r>
          </a:p>
        </p:txBody>
      </p:sp>
    </p:spTree>
    <p:extLst>
      <p:ext uri="{BB962C8B-B14F-4D97-AF65-F5344CB8AC3E}">
        <p14:creationId xmlns:p14="http://schemas.microsoft.com/office/powerpoint/2010/main" val="330785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90" y="2813201"/>
            <a:ext cx="6671256" cy="37525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0174" y="353034"/>
            <a:ext cx="4422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varios</a:t>
            </a:r>
            <a:r>
              <a:rPr lang="pt-BR" sz="2400" dirty="0"/>
              <a:t> lugares de Galiza </a:t>
            </a:r>
            <a:r>
              <a:rPr lang="pt-BR" sz="2400" dirty="0" err="1"/>
              <a:t>celébranse</a:t>
            </a:r>
            <a:r>
              <a:rPr lang="pt-BR" sz="2400" dirty="0"/>
              <a:t> festas dedicadas á </a:t>
            </a:r>
            <a:r>
              <a:rPr lang="pt-BR" sz="2400" dirty="0" err="1"/>
              <a:t>anguía</a:t>
            </a:r>
            <a:r>
              <a:rPr lang="pt-BR" sz="2400" dirty="0"/>
              <a:t> e ao </a:t>
            </a:r>
            <a:r>
              <a:rPr lang="pt-BR" sz="2400" dirty="0" err="1"/>
              <a:t>meixón</a:t>
            </a:r>
            <a:r>
              <a:rPr lang="pt-BR" sz="2400" dirty="0"/>
              <a:t>, e outros eventos aos que a </a:t>
            </a:r>
            <a:r>
              <a:rPr lang="pt-BR" sz="2400" dirty="0" err="1"/>
              <a:t>anguía</a:t>
            </a:r>
            <a:r>
              <a:rPr lang="pt-BR" sz="2400" dirty="0"/>
              <a:t> </a:t>
            </a:r>
            <a:r>
              <a:rPr lang="pt-BR" sz="2400" dirty="0" err="1"/>
              <a:t>lle</a:t>
            </a:r>
            <a:r>
              <a:rPr lang="pt-BR" sz="2400" dirty="0"/>
              <a:t> da nome: </a:t>
            </a:r>
            <a:r>
              <a:rPr lang="pt-BR" sz="2400" dirty="0" err="1"/>
              <a:t>en</a:t>
            </a:r>
            <a:r>
              <a:rPr lang="pt-BR" sz="2400" dirty="0"/>
              <a:t> Valga, o 31 de agosto, </a:t>
            </a:r>
            <a:r>
              <a:rPr lang="pt-BR" sz="2400" dirty="0" err="1"/>
              <a:t>en</a:t>
            </a:r>
            <a:r>
              <a:rPr lang="pt-BR" sz="2400" dirty="0"/>
              <a:t> Barral (</a:t>
            </a:r>
            <a:r>
              <a:rPr lang="pt-BR" sz="2400" dirty="0" err="1"/>
              <a:t>Castrelo</a:t>
            </a:r>
            <a:r>
              <a:rPr lang="pt-BR" sz="2400" dirty="0"/>
              <a:t> de </a:t>
            </a:r>
            <a:r>
              <a:rPr lang="pt-BR" sz="2400" dirty="0" err="1"/>
              <a:t>Miño</a:t>
            </a:r>
            <a:r>
              <a:rPr lang="pt-BR" sz="2400" dirty="0"/>
              <a:t>), a primeira </a:t>
            </a:r>
            <a:r>
              <a:rPr lang="pt-BR" sz="2400" dirty="0" err="1"/>
              <a:t>fin</a:t>
            </a:r>
            <a:r>
              <a:rPr lang="pt-BR" sz="2400" dirty="0"/>
              <a:t> de semana de agosto, </a:t>
            </a:r>
            <a:r>
              <a:rPr lang="pt-BR" sz="2400" dirty="0" err="1"/>
              <a:t>en</a:t>
            </a:r>
            <a:r>
              <a:rPr lang="pt-BR" sz="2400" dirty="0"/>
              <a:t> Ponte Sampaio, O </a:t>
            </a:r>
            <a:r>
              <a:rPr lang="pt-BR" sz="2400" dirty="0" err="1"/>
              <a:t>Carballiño</a:t>
            </a:r>
            <a:r>
              <a:rPr lang="pt-BR" sz="2400" dirty="0"/>
              <a:t>, </a:t>
            </a:r>
            <a:r>
              <a:rPr lang="pt-BR" sz="2400" dirty="0" err="1"/>
              <a:t>Narón</a:t>
            </a:r>
            <a:r>
              <a:rPr lang="pt-BR" sz="2400" dirty="0"/>
              <a:t>, </a:t>
            </a:r>
            <a:r>
              <a:rPr lang="pt-BR" sz="2400" dirty="0" err="1"/>
              <a:t>Tui</a:t>
            </a:r>
            <a:r>
              <a:rPr lang="pt-BR" sz="2400" dirty="0"/>
              <a:t>, </a:t>
            </a:r>
            <a:r>
              <a:rPr lang="pt-BR" sz="2400" dirty="0" err="1"/>
              <a:t>Salceda</a:t>
            </a:r>
            <a:r>
              <a:rPr lang="pt-BR" sz="2400" dirty="0"/>
              <a:t> de Caselas...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24126" y="1326450"/>
            <a:ext cx="208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Ruta da anguía. Ruta </a:t>
            </a:r>
            <a:r>
              <a:rPr lang="gl-ES" sz="1400" dirty="0" err="1"/>
              <a:t>cicloturista</a:t>
            </a:r>
            <a:r>
              <a:rPr lang="gl-ES" sz="1400" dirty="0"/>
              <a:t> de BTT, en Portomarín.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29" y="117883"/>
            <a:ext cx="1703428" cy="2409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0520">
            <a:off x="5027180" y="368285"/>
            <a:ext cx="1828799" cy="25865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4" y="3965868"/>
            <a:ext cx="3169410" cy="213406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471850" y="5577428"/>
            <a:ext cx="2096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/>
              <a:t>Anguías na festa de Castrelo do Miño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14468" y="6168251"/>
            <a:ext cx="30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Meixóns na festa de Tui</a:t>
            </a:r>
          </a:p>
        </p:txBody>
      </p:sp>
    </p:spTree>
    <p:extLst>
      <p:ext uri="{BB962C8B-B14F-4D97-AF65-F5344CB8AC3E}">
        <p14:creationId xmlns:p14="http://schemas.microsoft.com/office/powerpoint/2010/main" val="1548067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46219" y="2240924"/>
            <a:ext cx="10071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7200" b="1" dirty="0"/>
              <a:t>as anguías do mundo</a:t>
            </a:r>
          </a:p>
        </p:txBody>
      </p:sp>
    </p:spTree>
    <p:extLst>
      <p:ext uri="{BB962C8B-B14F-4D97-AF65-F5344CB8AC3E}">
        <p14:creationId xmlns:p14="http://schemas.microsoft.com/office/powerpoint/2010/main" val="419986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5256" y="420544"/>
            <a:ext cx="4576293" cy="5756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común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e salobres e nos ríos do litoral atlántico e mediterráneo de Europa e do norte de África: de Islandia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Senegal.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Mide, de media, entre 45 e 65 cm, raramente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adultos,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maduran sexualmente entre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3 e os 15 anos,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entón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mudan de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deixan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ríos para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onde desovan e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grave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perigo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sobrepesca, a contaminación das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parásitos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grande número de obstáculos insalvables que 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cursos dos ríos.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65" y="1131646"/>
            <a:ext cx="6640683" cy="43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3184" y="348890"/>
            <a:ext cx="5808372" cy="443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australis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Pacífico Suroeste –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Australia, en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Celanda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en varios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arquipélagos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Pacífico sur (Nova Caledonia,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Tahiti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Fidxi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poden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 cm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1,2 m e os 3 kg de peso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maduran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 anos,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os 18 e os 24 anos 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Habita en lagos, pantanos e áreas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fluviais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crustáceos, moluscos, vermes, plantas acuáticas, insectos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subespecies: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a.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australis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a.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schmidti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s-E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6" y="4788247"/>
            <a:ext cx="8489625" cy="17775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6" y="348890"/>
            <a:ext cx="5682390" cy="37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259" y="211535"/>
            <a:ext cx="6693938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bengalensis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Índico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manchada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leste de África, Bangladesh, as illas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Andaman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Mozambique, Malaui, Sri Lanka, Sumatra (Indonesia) e en Madagascar.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océano para reproducirse.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120 cm, e pesan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kg.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crustáceos, moluscos, vermes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subespecies: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b.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bengalensis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manchada India) e 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b.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labiata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manchada africana)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1"/>
          <a:stretch/>
        </p:blipFill>
        <p:spPr>
          <a:xfrm>
            <a:off x="1533107" y="3662929"/>
            <a:ext cx="4249507" cy="30157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729958"/>
            <a:ext cx="5055096" cy="4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49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6164" y="729189"/>
            <a:ext cx="3120980" cy="542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bicolor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aleta curta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doces, regatos,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mares da contorna do Océano Índico tropical e do Pacífico occidental, en África (Madagascar e Mozambique) e Australia. Pode medir até 120 centímetros.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subespecies: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b. bicolor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aleta curta de Indonesia) 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b. pacifica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aleta curta da India)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18" y="270456"/>
            <a:ext cx="6496964" cy="3825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33" y="4218269"/>
            <a:ext cx="4441734" cy="24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499" y="2043133"/>
            <a:ext cx="3404315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celebesensis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doces, salobres e salgadas do Pacífico occidental: desde Indonesia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illas Filipinas e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no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arquipélago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Samoa.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150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34" y="925308"/>
            <a:ext cx="7357026" cy="53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 flipH="1">
            <a:off x="5795492" y="331562"/>
            <a:ext cx="4559122" cy="57976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6087" y="6129202"/>
            <a:ext cx="1112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Roque </a:t>
            </a:r>
            <a:r>
              <a:rPr lang="es-ES" sz="2800" b="1" dirty="0" err="1"/>
              <a:t>remexe</a:t>
            </a:r>
            <a:r>
              <a:rPr lang="es-ES" sz="2800" b="1" dirty="0"/>
              <a:t> os </a:t>
            </a:r>
            <a:r>
              <a:rPr lang="es-ES" sz="2800" b="1" dirty="0" err="1"/>
              <a:t>miolos</a:t>
            </a:r>
            <a:r>
              <a:rPr lang="es-ES" sz="2800" b="1" dirty="0"/>
              <a:t> buscando en que se meter. </a:t>
            </a:r>
            <a:endParaRPr lang="gl-ES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82" y="460351"/>
            <a:ext cx="3718969" cy="43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11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739" y="528047"/>
            <a:ext cx="6997520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dieffenbachii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É endémica de Nova Zelanda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 presente en ríos e lagos.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185 centímetros e pesar un máximo de 25 kg.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0" y="2257455"/>
            <a:ext cx="7545588" cy="39614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r="16994"/>
          <a:stretch/>
        </p:blipFill>
        <p:spPr>
          <a:xfrm>
            <a:off x="8107556" y="372949"/>
            <a:ext cx="3871855" cy="60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08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7" y="233428"/>
            <a:ext cx="5786907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japonica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xaponesa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ríos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das contornas dos mares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da China Oriental: no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Corea, Taiwán, China e o norte de Filipinas.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150 centímetros.​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crustáceos, insectos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Amplamente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comercializada,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consómese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diferentes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preparacións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vapor, á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grella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forno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1" y="400852"/>
            <a:ext cx="3915179" cy="25256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65" y="3026179"/>
            <a:ext cx="5182639" cy="34529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3" y="3156787"/>
            <a:ext cx="4493345" cy="29052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3893" y="6062074"/>
            <a:ext cx="449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Unha anguía xaponesa de récord: 1,20 m de longo e 3 kg de peso</a:t>
            </a:r>
          </a:p>
        </p:txBody>
      </p:sp>
    </p:spTree>
    <p:extLst>
      <p:ext uri="{BB962C8B-B14F-4D97-AF65-F5344CB8AC3E}">
        <p14:creationId xmlns:p14="http://schemas.microsoft.com/office/powerpoint/2010/main" val="976949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499" y="504182"/>
            <a:ext cx="6096000" cy="14754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malgumora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doces, salobres e salgadas de Indonesia (Borneo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Sulawesi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das illas Filipinas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80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16" y="1979651"/>
            <a:ext cx="7185158" cy="44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2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5893" y="226434"/>
            <a:ext cx="5619482" cy="312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marmorata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pintada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xigante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doces, da área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Indopacífica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Mozambique e a Polinesia Francesa,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polo norte,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poden estar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enriba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2 m de longo e os machos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1,5 m. 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peso máximo de 20 kg (a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 das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e vivir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 anos.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cangrexos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80" y="180304"/>
            <a:ext cx="5125506" cy="63364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59" y="3567448"/>
            <a:ext cx="3932349" cy="29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74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8136" y="814725"/>
            <a:ext cx="4782354" cy="312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megastoma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boca grande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aleta longa da Polinesia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salobres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mariñas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Océano Pacífico entre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Sulawesi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Indonèsia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arquipélago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machos poden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m de longo e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165 cm e pesar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 kg.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Péscase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o consumo.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88" y="594185"/>
            <a:ext cx="5938592" cy="35631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9"/>
          <a:stretch/>
        </p:blipFill>
        <p:spPr>
          <a:xfrm>
            <a:off x="922986" y="4454957"/>
            <a:ext cx="10101330" cy="20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64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2074" y="477976"/>
            <a:ext cx="6096000" cy="34513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mossambica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aleta longa de África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Índico occidental: nos ríos da costa leste de África: desde Kenia, cara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sur, até o cabo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Agullas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(Sudáfrica); en Madagascar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illas do Índico Occidental.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lonxitude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máxima de 150 centímetros, pesar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kg e vivir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anos.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cangrexos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apreciada como alimento.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6"/>
          <a:stretch/>
        </p:blipFill>
        <p:spPr>
          <a:xfrm>
            <a:off x="1450374" y="4032401"/>
            <a:ext cx="9071665" cy="2624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6" y="694322"/>
            <a:ext cx="5065243" cy="31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54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2530" y="1437676"/>
            <a:ext cx="4215684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nebulosa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pouco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fondas -doces, salobres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mariñas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océano Índico: desde o leste de África até Sumatra (Indonesia).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crustáceos, moluscos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120 cm e pesar até 7 kg.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Péscase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consúmese a nivel local.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9985" y="1102826"/>
            <a:ext cx="6033847" cy="48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3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8136" y="1192978"/>
            <a:ext cx="3314162" cy="411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obscura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e salgadas, entre o oeste de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Australia, e as illas 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Nova Caledonia,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Fidxi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Vanuatu, Wallis e Futuna e as illas Cook.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Adoitan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medir, de media,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invertebrados.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91" y="928782"/>
            <a:ext cx="7452545" cy="49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62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6315" y="306927"/>
            <a:ext cx="6096000" cy="31220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reinhardtii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e salobres -pantanos, regatos, lagos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 e de Oceanía: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leste de Australia,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Tasmania, illa de Lord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Nova Caledonia.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superar os 160 cm e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pesos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20 kg.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crustáceos, moluscos, insectos e vermes.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84" y="181940"/>
            <a:ext cx="5274063" cy="38105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5" b="28132"/>
          <a:stretch/>
        </p:blipFill>
        <p:spPr>
          <a:xfrm>
            <a:off x="1595550" y="3734872"/>
            <a:ext cx="8862096" cy="28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5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275" y="1032364"/>
            <a:ext cx="5309240" cy="14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rostrata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americana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 nas costas do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Atlántico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desde o norte de América do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Canadá e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Groenlandia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1,22 m e pesar mais de 7 kg.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5" y="3203034"/>
            <a:ext cx="5398795" cy="32793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58" y="607362"/>
            <a:ext cx="5806518" cy="38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1600"/>
          <a:stretch/>
        </p:blipFill>
        <p:spPr>
          <a:xfrm>
            <a:off x="1909661" y="605307"/>
            <a:ext cx="7543432" cy="468694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6975" y="5678619"/>
            <a:ext cx="10701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e </a:t>
            </a:r>
            <a:r>
              <a:rPr lang="es-ES" sz="2800" b="1" dirty="0" err="1"/>
              <a:t>desta</a:t>
            </a:r>
            <a:r>
              <a:rPr lang="es-ES" sz="2800" b="1" dirty="0"/>
              <a:t> </a:t>
            </a:r>
            <a:r>
              <a:rPr lang="es-ES" sz="2800" b="1" dirty="0" err="1"/>
              <a:t>acabou</a:t>
            </a:r>
            <a:r>
              <a:rPr lang="es-ES" sz="2800" b="1" dirty="0"/>
              <a:t> reparando, </a:t>
            </a:r>
            <a:r>
              <a:rPr lang="es-ES" sz="2800" b="1" dirty="0" err="1"/>
              <a:t>nunha</a:t>
            </a:r>
            <a:r>
              <a:rPr lang="es-ES" sz="2800" b="1" dirty="0"/>
              <a:t> </a:t>
            </a:r>
            <a:r>
              <a:rPr lang="es-ES" sz="2800" b="1" dirty="0" err="1"/>
              <a:t>cousa</a:t>
            </a:r>
            <a:r>
              <a:rPr lang="es-ES" sz="2800" b="1" dirty="0"/>
              <a:t> da que algo sabía, </a:t>
            </a:r>
          </a:p>
          <a:p>
            <a:pPr algn="ctr"/>
            <a:r>
              <a:rPr lang="es-ES" sz="2800" b="1" dirty="0"/>
              <a:t>en saber que pasa </a:t>
            </a:r>
            <a:r>
              <a:rPr lang="es-ES" sz="2800" b="1" dirty="0" err="1"/>
              <a:t>cun</a:t>
            </a:r>
            <a:r>
              <a:rPr lang="es-ES" sz="2800" b="1" dirty="0"/>
              <a:t> </a:t>
            </a:r>
            <a:r>
              <a:rPr lang="es-ES" sz="2800" b="1" dirty="0" err="1"/>
              <a:t>peixe</a:t>
            </a:r>
            <a:r>
              <a:rPr lang="es-ES" sz="2800" b="1" dirty="0"/>
              <a:t> que </a:t>
            </a:r>
            <a:r>
              <a:rPr lang="es-ES" sz="2800" b="1" dirty="0" err="1"/>
              <a:t>facía</a:t>
            </a:r>
            <a:r>
              <a:rPr lang="es-ES" sz="2800" b="1" dirty="0"/>
              <a:t> que non vía. </a:t>
            </a:r>
          </a:p>
        </p:txBody>
      </p:sp>
    </p:spTree>
    <p:extLst>
      <p:ext uri="{BB962C8B-B14F-4D97-AF65-F5344CB8AC3E}">
        <p14:creationId xmlns:p14="http://schemas.microsoft.com/office/powerpoint/2010/main" val="2036993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2987" y="2754730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sz="2400" b="1" i="1" dirty="0" err="1"/>
              <a:t>Neoanguilla</a:t>
            </a:r>
            <a:r>
              <a:rPr lang="gl-ES" sz="2400" b="1" i="1" dirty="0"/>
              <a:t> </a:t>
            </a:r>
            <a:r>
              <a:rPr lang="gl-ES" sz="2400" b="1" i="1" dirty="0" err="1"/>
              <a:t>nepalensis</a:t>
            </a:r>
            <a:r>
              <a:rPr lang="gl-ES" sz="2000" b="1" i="1" dirty="0"/>
              <a:t>. </a:t>
            </a:r>
            <a:r>
              <a:rPr lang="gl-ES" sz="2000" dirty="0"/>
              <a:t>Especie descrita no 2008. Habita sistemas subterráneos escuros, covas e fendas. </a:t>
            </a:r>
          </a:p>
          <a:p>
            <a:r>
              <a:rPr lang="gl-ES" sz="2000" dirty="0"/>
              <a:t>Ás veces tamén se atopa en pozos e enterrada en sedimentos brandos, no Nepal, nos </a:t>
            </a:r>
            <a:r>
              <a:rPr lang="gl-ES" sz="2000" dirty="0" err="1"/>
              <a:t>Himalaias</a:t>
            </a:r>
            <a:r>
              <a:rPr lang="gl-ES" sz="2000" dirty="0"/>
              <a:t>. </a:t>
            </a:r>
          </a:p>
          <a:p>
            <a:r>
              <a:rPr lang="gl-ES" sz="2000" dirty="0"/>
              <a:t>Mide uns 3 </a:t>
            </a:r>
            <a:r>
              <a:rPr lang="gl-ES" sz="2000" dirty="0" err="1"/>
              <a:t>cm</a:t>
            </a:r>
            <a:r>
              <a:rPr lang="gl-E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151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9196" y="1643738"/>
            <a:ext cx="3649012" cy="378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Protanguilla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primitiva das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é a única especie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Protanguilla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e da familia 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Protanguillidae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Descubreuse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2010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submariña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arrecife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costa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Presenta caracteres que so aparecen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fósiles polo que se considera un fósil vivo.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595" y="875763"/>
            <a:ext cx="7511360" cy="55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01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8947" y="2498501"/>
            <a:ext cx="9968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8000" b="1" dirty="0"/>
              <a:t>outras “anguías”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435995" y="4275786"/>
            <a:ext cx="9234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Hai outros peixes que tamén son chamados anguías porque presentan características que os fan semellantes ou parecidos a elas, maiormente por teren o corpo longo e estreito e desprazárense cobregueando preto do fondo. Moitos pertencen ao orde dos </a:t>
            </a:r>
            <a:r>
              <a:rPr lang="gl-ES" i="1" dirty="0" err="1"/>
              <a:t>anguilliformes</a:t>
            </a:r>
            <a:r>
              <a:rPr lang="gl-ES" i="1" dirty="0"/>
              <a:t> </a:t>
            </a:r>
            <a:r>
              <a:rPr lang="gl-ES" dirty="0"/>
              <a:t>(son parentes máis ou menos próximos das anguías) e outros non.</a:t>
            </a:r>
          </a:p>
        </p:txBody>
      </p:sp>
    </p:spTree>
    <p:extLst>
      <p:ext uri="{BB962C8B-B14F-4D97-AF65-F5344CB8AC3E}">
        <p14:creationId xmlns:p14="http://schemas.microsoft.com/office/powerpoint/2010/main" val="2547578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55" y="1127211"/>
            <a:ext cx="5452057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Synaphobranchidae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asasinas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degoladas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38 especies de 12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mares temperados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todo o mundo.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fondo e en aguas profundas, de até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3.700 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entre 23 e 160 cm.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83" y="111480"/>
            <a:ext cx="5709365" cy="29567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67" y="3923371"/>
            <a:ext cx="5814349" cy="20059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036416" y="3097384"/>
            <a:ext cx="3760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de </a:t>
            </a:r>
            <a:r>
              <a:rPr lang="es-ES" b="1" dirty="0" err="1"/>
              <a:t>dentes</a:t>
            </a:r>
            <a:r>
              <a:rPr lang="es-ES" b="1" dirty="0"/>
              <a:t> de </a:t>
            </a:r>
            <a:r>
              <a:rPr lang="es-ES" b="1" dirty="0" err="1"/>
              <a:t>frecha</a:t>
            </a:r>
            <a:r>
              <a:rPr lang="es-ES" b="1" dirty="0"/>
              <a:t> de </a:t>
            </a:r>
            <a:r>
              <a:rPr lang="es-ES" b="1" dirty="0" err="1"/>
              <a:t>Kaup</a:t>
            </a:r>
            <a:r>
              <a:rPr lang="es-ES" dirty="0"/>
              <a:t>, </a:t>
            </a:r>
            <a:r>
              <a:rPr lang="es-ES" b="1" dirty="0" err="1"/>
              <a:t>anguía</a:t>
            </a:r>
            <a:r>
              <a:rPr lang="es-ES" b="1" dirty="0"/>
              <a:t> asesina de </a:t>
            </a:r>
            <a:r>
              <a:rPr lang="es-ES" b="1" dirty="0" err="1"/>
              <a:t>Kaup</a:t>
            </a:r>
            <a:r>
              <a:rPr lang="es-ES" dirty="0"/>
              <a:t>, </a:t>
            </a:r>
            <a:r>
              <a:rPr lang="es-ES" b="1" dirty="0" err="1"/>
              <a:t>anguía</a:t>
            </a:r>
            <a:r>
              <a:rPr lang="es-ES" b="1" dirty="0"/>
              <a:t> de nariz longo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b="1" dirty="0" err="1"/>
              <a:t>anguía</a:t>
            </a:r>
            <a:r>
              <a:rPr lang="es-ES" b="1" dirty="0"/>
              <a:t> asesina do norte</a:t>
            </a:r>
            <a:r>
              <a:rPr lang="es-ES" dirty="0"/>
              <a:t>) (</a:t>
            </a:r>
            <a:r>
              <a:rPr lang="es-ES" b="1" i="1" dirty="0" err="1"/>
              <a:t>Synaphobranchus</a:t>
            </a:r>
            <a:r>
              <a:rPr lang="es-ES" b="1" i="1" dirty="0"/>
              <a:t> </a:t>
            </a:r>
            <a:r>
              <a:rPr lang="es-ES" b="1" i="1" dirty="0" err="1"/>
              <a:t>kaupii</a:t>
            </a:r>
            <a:r>
              <a:rPr lang="es-ES" dirty="0"/>
              <a:t>). </a:t>
            </a:r>
            <a:r>
              <a:rPr lang="es-ES" dirty="0" err="1"/>
              <a:t>Anguía</a:t>
            </a:r>
            <a:r>
              <a:rPr lang="es-ES" dirty="0"/>
              <a:t> </a:t>
            </a:r>
            <a:r>
              <a:rPr lang="es-ES" dirty="0" err="1"/>
              <a:t>mariña</a:t>
            </a:r>
            <a:r>
              <a:rPr lang="es-ES" dirty="0"/>
              <a:t> de </a:t>
            </a:r>
            <a:r>
              <a:rPr lang="es-ES" dirty="0" err="1"/>
              <a:t>augas</a:t>
            </a:r>
            <a:r>
              <a:rPr lang="es-ES" dirty="0"/>
              <a:t> profundas que se </a:t>
            </a:r>
            <a:r>
              <a:rPr lang="es-ES" dirty="0" err="1"/>
              <a:t>atopa</a:t>
            </a:r>
            <a:r>
              <a:rPr lang="es-ES" dirty="0"/>
              <a:t> no Pacífico Indo-Occidental e no Océano Atlántico, </a:t>
            </a:r>
            <a:r>
              <a:rPr lang="es-ES" dirty="0" err="1"/>
              <a:t>maiormente</a:t>
            </a:r>
            <a:r>
              <a:rPr lang="es-ES" dirty="0"/>
              <a:t> entre 400 e 2.200 metros  de </a:t>
            </a:r>
            <a:r>
              <a:rPr lang="es-ES" dirty="0" err="1"/>
              <a:t>profundidade</a:t>
            </a:r>
            <a:r>
              <a:rPr lang="es-ES" dirty="0"/>
              <a:t>. </a:t>
            </a:r>
          </a:p>
          <a:p>
            <a:r>
              <a:rPr lang="es-ES" dirty="0" err="1"/>
              <a:t>Aliméntase</a:t>
            </a:r>
            <a:r>
              <a:rPr lang="es-ES" dirty="0"/>
              <a:t> de crustáceos, cefalópodos e </a:t>
            </a:r>
            <a:r>
              <a:rPr lang="es-ES" dirty="0" err="1"/>
              <a:t>peixes</a:t>
            </a:r>
            <a:r>
              <a:rPr lang="es-ES" dirty="0"/>
              <a:t>. </a:t>
            </a:r>
          </a:p>
          <a:p>
            <a:r>
              <a:rPr lang="es-ES" dirty="0"/>
              <a:t>Os machos poden medir até 1m de longo.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0709" y="321972"/>
            <a:ext cx="494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b="1" i="1" dirty="0" err="1">
                <a:solidFill>
                  <a:schemeClr val="accent1">
                    <a:lumMod val="75000"/>
                  </a:schemeClr>
                </a:solidFill>
              </a:rPr>
              <a:t>anguilliformes</a:t>
            </a:r>
            <a:endParaRPr lang="gl-E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4639" y="5026400"/>
            <a:ext cx="49699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</a:t>
            </a:r>
            <a:r>
              <a:rPr lang="es-ES" b="1" dirty="0" err="1"/>
              <a:t>degolada</a:t>
            </a:r>
            <a:r>
              <a:rPr lang="es-ES" b="1" dirty="0"/>
              <a:t> gris </a:t>
            </a:r>
            <a:r>
              <a:rPr lang="es-ES" dirty="0"/>
              <a:t>(</a:t>
            </a:r>
            <a:r>
              <a:rPr lang="es-ES" b="1" i="1" dirty="0" err="1"/>
              <a:t>Synaphobranchus</a:t>
            </a:r>
            <a:r>
              <a:rPr lang="es-ES" b="1" i="1" dirty="0"/>
              <a:t> </a:t>
            </a:r>
            <a:r>
              <a:rPr lang="es-ES" b="1" i="1" dirty="0" err="1"/>
              <a:t>affinis</a:t>
            </a:r>
            <a:r>
              <a:rPr lang="es-ES" dirty="0"/>
              <a:t>). </a:t>
            </a:r>
            <a:r>
              <a:rPr lang="es-ES" dirty="0" err="1"/>
              <a:t>Atópase</a:t>
            </a:r>
            <a:r>
              <a:rPr lang="es-ES" dirty="0"/>
              <a:t> entre os 300 e os 2300 metros de </a:t>
            </a:r>
            <a:r>
              <a:rPr lang="es-ES" dirty="0" err="1"/>
              <a:t>fondura</a:t>
            </a:r>
            <a:r>
              <a:rPr lang="es-ES" dirty="0"/>
              <a:t> en todos os mares. </a:t>
            </a:r>
          </a:p>
          <a:p>
            <a:r>
              <a:rPr lang="es-ES" dirty="0" err="1"/>
              <a:t>Aliméntase</a:t>
            </a:r>
            <a:r>
              <a:rPr lang="es-ES" dirty="0"/>
              <a:t> de preas e </a:t>
            </a:r>
            <a:r>
              <a:rPr lang="es-ES" dirty="0" err="1"/>
              <a:t>tamén</a:t>
            </a:r>
            <a:r>
              <a:rPr lang="es-ES" dirty="0"/>
              <a:t> caza </a:t>
            </a:r>
            <a:r>
              <a:rPr lang="es-ES" dirty="0" err="1"/>
              <a:t>peixes</a:t>
            </a:r>
            <a:r>
              <a:rPr lang="es-ES" dirty="0"/>
              <a:t> e crustáceos.</a:t>
            </a:r>
          </a:p>
          <a:p>
            <a:r>
              <a:rPr lang="es-ES" dirty="0"/>
              <a:t>Os machos pueden medir até 110 cm.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4635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2217" y="960027"/>
            <a:ext cx="5318975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Heterenchelyidae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barro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lama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 especies agrupadas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océano Atlántico, o mar Mediterráneo e o leste do Pacífico.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8" y="406234"/>
            <a:ext cx="6103641" cy="40627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64687" y="4634656"/>
            <a:ext cx="4885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de rabo longo </a:t>
            </a:r>
            <a:r>
              <a:rPr lang="es-ES" dirty="0"/>
              <a:t>(</a:t>
            </a:r>
            <a:r>
              <a:rPr lang="es-ES" b="1" i="1" dirty="0" err="1"/>
              <a:t>Pythonichthys</a:t>
            </a:r>
            <a:r>
              <a:rPr lang="es-ES" b="1" i="1" dirty="0"/>
              <a:t> </a:t>
            </a:r>
            <a:r>
              <a:rPr lang="es-ES" b="1" i="1" dirty="0" err="1"/>
              <a:t>macrurus</a:t>
            </a:r>
            <a:r>
              <a:rPr lang="es-ES" dirty="0"/>
              <a:t>). É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anguía</a:t>
            </a:r>
            <a:r>
              <a:rPr lang="es-ES" dirty="0"/>
              <a:t> </a:t>
            </a:r>
            <a:r>
              <a:rPr lang="es-ES" dirty="0" err="1"/>
              <a:t>mariña</a:t>
            </a:r>
            <a:r>
              <a:rPr lang="es-ES" dirty="0"/>
              <a:t> tropical que vive en </a:t>
            </a:r>
            <a:r>
              <a:rPr lang="es-ES" dirty="0" err="1"/>
              <a:t>augas</a:t>
            </a:r>
            <a:r>
              <a:rPr lang="es-ES" dirty="0"/>
              <a:t> </a:t>
            </a:r>
            <a:r>
              <a:rPr lang="es-ES" dirty="0" err="1"/>
              <a:t>costeiras</a:t>
            </a:r>
            <a:r>
              <a:rPr lang="es-ES" dirty="0"/>
              <a:t> do leste do Atlántico, entre Serra Leona e Angola.</a:t>
            </a:r>
          </a:p>
          <a:p>
            <a:r>
              <a:rPr lang="es-ES" dirty="0"/>
              <a:t>Os machos poden medir até 80 centímetros.</a:t>
            </a:r>
            <a:endParaRPr lang="gl-ES" dirty="0"/>
          </a:p>
        </p:txBody>
      </p:sp>
      <p:sp>
        <p:nvSpPr>
          <p:cNvPr id="6" name="Rectángulo 5"/>
          <p:cNvSpPr/>
          <p:nvPr/>
        </p:nvSpPr>
        <p:spPr>
          <a:xfrm>
            <a:off x="342217" y="6013292"/>
            <a:ext cx="531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Panturicthys fowleri</a:t>
            </a:r>
            <a:r>
              <a:rPr lang="it-IT" dirty="0"/>
              <a:t>. É endemica do leste do mar Mediterráneo.</a:t>
            </a:r>
            <a:endParaRPr lang="gl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2909" r="1015" b="4171"/>
          <a:stretch/>
        </p:blipFill>
        <p:spPr>
          <a:xfrm>
            <a:off x="364608" y="3895417"/>
            <a:ext cx="5318975" cy="20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9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7" y="2088792"/>
            <a:ext cx="3983865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Myrocongridae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delgadas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especies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profundas do Atlántico e do Pacífico.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06651" y="5388358"/>
            <a:ext cx="4859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</a:t>
            </a:r>
            <a:r>
              <a:rPr lang="es-ES" b="1" dirty="0" err="1"/>
              <a:t>vermella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b="1" i="1" dirty="0" err="1"/>
              <a:t>Myroconger</a:t>
            </a:r>
            <a:r>
              <a:rPr lang="es-ES" b="1" i="1" dirty="0"/>
              <a:t> </a:t>
            </a:r>
            <a:r>
              <a:rPr lang="es-ES" b="1" i="1" dirty="0" err="1"/>
              <a:t>compressus</a:t>
            </a:r>
            <a:r>
              <a:rPr lang="es-ES" dirty="0"/>
              <a:t>). </a:t>
            </a:r>
            <a:r>
              <a:rPr lang="es-ES" dirty="0" err="1"/>
              <a:t>Atópase</a:t>
            </a:r>
            <a:r>
              <a:rPr lang="es-ES" dirty="0"/>
              <a:t> en </a:t>
            </a:r>
            <a:r>
              <a:rPr lang="es-ES" dirty="0" err="1"/>
              <a:t>augas</a:t>
            </a:r>
            <a:r>
              <a:rPr lang="es-ES" dirty="0"/>
              <a:t> </a:t>
            </a:r>
            <a:r>
              <a:rPr lang="es-ES" dirty="0" err="1"/>
              <a:t>tropicais</a:t>
            </a:r>
            <a:r>
              <a:rPr lang="es-ES" dirty="0"/>
              <a:t> do Atlántico oriental. </a:t>
            </a:r>
          </a:p>
          <a:p>
            <a:r>
              <a:rPr lang="es-ES" dirty="0"/>
              <a:t>Os machos poden medir até 53 cm.</a:t>
            </a:r>
            <a:endParaRPr lang="gl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65" y="726048"/>
            <a:ext cx="6889739" cy="44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52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285" y="202569"/>
            <a:ext cx="6958884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Chlopsidae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falsas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 especies agrupadas en 9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océanos Atlántico, Índico e Pacífico.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Algunhas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anguiiñas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887945" y="5322519"/>
            <a:ext cx="5128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Anguiiña</a:t>
            </a:r>
            <a:r>
              <a:rPr lang="es-ES" b="1" dirty="0"/>
              <a:t> de colar </a:t>
            </a:r>
            <a:r>
              <a:rPr lang="es-ES" dirty="0"/>
              <a:t>(</a:t>
            </a:r>
            <a:r>
              <a:rPr lang="es-ES" i="1" dirty="0" err="1"/>
              <a:t>Kaupichthys</a:t>
            </a:r>
            <a:r>
              <a:rPr lang="es-ES" i="1" dirty="0"/>
              <a:t> </a:t>
            </a:r>
            <a:r>
              <a:rPr lang="es-ES" i="1" dirty="0" err="1"/>
              <a:t>nuchalis</a:t>
            </a:r>
            <a:r>
              <a:rPr lang="es-ES" dirty="0"/>
              <a:t>). </a:t>
            </a:r>
            <a:r>
              <a:rPr lang="es-ES" dirty="0" err="1"/>
              <a:t>Atópase</a:t>
            </a:r>
            <a:r>
              <a:rPr lang="es-ES" dirty="0"/>
              <a:t>, </a:t>
            </a:r>
            <a:r>
              <a:rPr lang="es-ES" dirty="0" err="1"/>
              <a:t>maiormente</a:t>
            </a:r>
            <a:r>
              <a:rPr lang="es-ES" dirty="0"/>
              <a:t> en </a:t>
            </a:r>
            <a:r>
              <a:rPr lang="es-ES" dirty="0" err="1"/>
              <a:t>esponxas</a:t>
            </a:r>
            <a:r>
              <a:rPr lang="es-ES" dirty="0"/>
              <a:t> tubulares, dos arrecifes de coral do Atlántico occidental: do Golfo de México e do Caribe. </a:t>
            </a:r>
          </a:p>
          <a:p>
            <a:r>
              <a:rPr lang="es-ES" dirty="0"/>
              <a:t>Os machos poden medir até 16 cm.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30" y="316492"/>
            <a:ext cx="3379980" cy="25941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49" y="2889133"/>
            <a:ext cx="4501061" cy="24333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22088" y="5825577"/>
            <a:ext cx="528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err="1"/>
              <a:t>Anguiiña</a:t>
            </a:r>
            <a:r>
              <a:rPr lang="gl-ES" b="1" dirty="0"/>
              <a:t> de beizos grosos </a:t>
            </a:r>
            <a:r>
              <a:rPr lang="gl-ES" dirty="0"/>
              <a:t>(</a:t>
            </a:r>
            <a:r>
              <a:rPr lang="gl-ES" b="1" i="1" dirty="0" err="1"/>
              <a:t>Chilorhinus</a:t>
            </a:r>
            <a:r>
              <a:rPr lang="gl-ES" b="1" i="1" dirty="0"/>
              <a:t> </a:t>
            </a:r>
            <a:r>
              <a:rPr lang="gl-ES" b="1" i="1" dirty="0" err="1"/>
              <a:t>suensoni</a:t>
            </a:r>
            <a:r>
              <a:rPr lang="gl-ES" dirty="0"/>
              <a:t>). </a:t>
            </a:r>
            <a:r>
              <a:rPr lang="gl-ES" dirty="0" err="1"/>
              <a:t>Atópse</a:t>
            </a:r>
            <a:r>
              <a:rPr lang="gl-ES" dirty="0"/>
              <a:t>, entre algas e plantas, no Atlántico oeste, entre as Bermudas e o Brasil, pode medir uns 20 </a:t>
            </a:r>
            <a:r>
              <a:rPr lang="gl-ES" dirty="0" err="1"/>
              <a:t>cm</a:t>
            </a:r>
            <a:r>
              <a:rPr lang="gl-ES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9" y="2188535"/>
            <a:ext cx="5546997" cy="36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0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378" y="639038"/>
            <a:ext cx="6096000" cy="27927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Colocongridae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cabeza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rabo curto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especies,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dos océanos Atlántico, Índico e Pacifico Occidental.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profundas, entre os 300 e os 900 metros. En comparación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groso e curto, e as bocas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71" y="639038"/>
            <a:ext cx="4206027" cy="263247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73734" y="3393495"/>
            <a:ext cx="361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i="1" dirty="0" err="1"/>
              <a:t>Coloconger</a:t>
            </a:r>
            <a:r>
              <a:rPr lang="gl-ES" b="1" i="1" dirty="0"/>
              <a:t> </a:t>
            </a:r>
            <a:r>
              <a:rPr lang="gl-ES" b="1" i="1" dirty="0" err="1"/>
              <a:t>maculatus</a:t>
            </a:r>
            <a:endParaRPr lang="gl-ES" b="1" i="1" dirty="0"/>
          </a:p>
        </p:txBody>
      </p:sp>
      <p:sp>
        <p:nvSpPr>
          <p:cNvPr id="6" name="Rectángulo 5"/>
          <p:cNvSpPr/>
          <p:nvPr/>
        </p:nvSpPr>
        <p:spPr>
          <a:xfrm>
            <a:off x="652030" y="4247657"/>
            <a:ext cx="4072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cabeza de </a:t>
            </a:r>
            <a:r>
              <a:rPr lang="es-ES" b="1" dirty="0" err="1"/>
              <a:t>ra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b="1" i="1" dirty="0" err="1"/>
              <a:t>Coloconger</a:t>
            </a:r>
            <a:r>
              <a:rPr lang="es-ES" b="1" i="1" dirty="0"/>
              <a:t> </a:t>
            </a:r>
            <a:r>
              <a:rPr lang="es-ES" b="1" i="1" dirty="0" err="1"/>
              <a:t>raniceps</a:t>
            </a:r>
            <a:r>
              <a:rPr lang="es-ES" dirty="0"/>
              <a:t>).Habita en </a:t>
            </a:r>
            <a:r>
              <a:rPr lang="es-ES" dirty="0" err="1"/>
              <a:t>augas</a:t>
            </a:r>
            <a:r>
              <a:rPr lang="es-ES" dirty="0"/>
              <a:t> profundas, de 300 a 1.100 metros, no Indo-Pacífico occidental: África Oriental, Madagascar e no sur do </a:t>
            </a:r>
            <a:r>
              <a:rPr lang="es-ES" dirty="0" err="1"/>
              <a:t>Xapón</a:t>
            </a:r>
            <a:r>
              <a:rPr lang="es-ES" dirty="0"/>
              <a:t>. </a:t>
            </a:r>
          </a:p>
          <a:p>
            <a:r>
              <a:rPr lang="es-ES" dirty="0"/>
              <a:t>Os machos poden medir até 50 centímetros.</a:t>
            </a:r>
            <a:endParaRPr lang="gl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4027334"/>
            <a:ext cx="5977390" cy="26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8289" y="4178516"/>
            <a:ext cx="7267977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Conger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conger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é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coñecido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nalgúns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lugares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Galiza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cando é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anguiacho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océano Atlántico norte, desde Noruega até Senegal,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incluídos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mar Báltico, e o Mediterráneo, até o mar Negro. Vive desde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os 1.100 m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ocupando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furados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debaixo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pedras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dos que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noite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alimentarse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crustáceos e cefalópodos.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 que se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m, 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66 kg.​ Os machos son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non pasan de 1,5 m de longo. ​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11555"/>
          <a:stretch/>
        </p:blipFill>
        <p:spPr>
          <a:xfrm>
            <a:off x="8044096" y="343404"/>
            <a:ext cx="3894619" cy="62983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31" y="1206288"/>
            <a:ext cx="4118639" cy="25496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0862" y="470749"/>
            <a:ext cx="3084943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unas 186 especies agrupadas en 33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distribuídos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polos océanos Atlántico, Índico e Pacífico.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especies da subfamilia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Heterocongrinae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xardín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400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0540" y="141603"/>
            <a:ext cx="3627281" cy="4867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Heteroconger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coñecidas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tubícolas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xardín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Viven, agrupadas en colonias,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xardíns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ocupando buratos que fan nos bancos de área.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curioso.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Mantéñense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erguidas coa cabeza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adiantada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capturar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retráense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burato cando se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ameazadas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 especies: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1"/>
          <a:stretch/>
        </p:blipFill>
        <p:spPr>
          <a:xfrm>
            <a:off x="3961441" y="317065"/>
            <a:ext cx="8018520" cy="30056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55" y="3620860"/>
            <a:ext cx="4058706" cy="3044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94" y="3810831"/>
            <a:ext cx="2490874" cy="291930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09629" y="5452683"/>
            <a:ext cx="27389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gl-ES" sz="1400" b="1" i="1" dirty="0" err="1"/>
              <a:t>Heteroconger</a:t>
            </a:r>
            <a:r>
              <a:rPr lang="gl-ES" sz="1400" b="1" i="1" dirty="0"/>
              <a:t> </a:t>
            </a:r>
            <a:r>
              <a:rPr lang="gl-ES" sz="1400" b="1" i="1" dirty="0" err="1"/>
              <a:t>hassi</a:t>
            </a:r>
            <a:r>
              <a:rPr lang="gl-ES" sz="1400" dirty="0"/>
              <a:t>, (</a:t>
            </a:r>
            <a:r>
              <a:rPr lang="gl-ES" sz="1400" b="1" dirty="0" err="1"/>
              <a:t>heterocongro</a:t>
            </a:r>
            <a:r>
              <a:rPr lang="gl-ES" sz="1400" b="1" dirty="0"/>
              <a:t> pintado </a:t>
            </a:r>
            <a:r>
              <a:rPr lang="gl-ES" sz="1400" dirty="0"/>
              <a:t>ou </a:t>
            </a:r>
            <a:r>
              <a:rPr lang="gl-ES" sz="1400" b="1" dirty="0"/>
              <a:t>anguía de xardín pintada</a:t>
            </a:r>
            <a:r>
              <a:rPr lang="gl-ES" sz="1400" dirty="0"/>
              <a:t>), una das anguías </a:t>
            </a:r>
            <a:r>
              <a:rPr lang="gl-ES" sz="1400" dirty="0" err="1"/>
              <a:t>tubícolas</a:t>
            </a:r>
            <a:r>
              <a:rPr lang="gl-ES" sz="1400" dirty="0"/>
              <a:t> máis coñecidas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03820" y="3412901"/>
            <a:ext cx="238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“Xardín” de anguías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514295" y="5270483"/>
            <a:ext cx="1344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Grupo de anguías </a:t>
            </a:r>
            <a:r>
              <a:rPr lang="gl-ES" sz="1400" dirty="0" err="1"/>
              <a:t>tubícolas</a:t>
            </a:r>
            <a:r>
              <a:rPr lang="gl-ES" sz="1400" dirty="0"/>
              <a:t> nun acuario</a:t>
            </a:r>
          </a:p>
        </p:txBody>
      </p:sp>
    </p:spTree>
    <p:extLst>
      <p:ext uri="{BB962C8B-B14F-4D97-AF65-F5344CB8AC3E}">
        <p14:creationId xmlns:p14="http://schemas.microsoft.com/office/powerpoint/2010/main" val="320374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9" y="805636"/>
            <a:ext cx="10495337" cy="434565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5761" y="6025735"/>
            <a:ext cx="1116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</a:t>
            </a:r>
            <a:r>
              <a:rPr lang="pt-BR" sz="2800" b="1" dirty="0" err="1"/>
              <a:t>meteuse</a:t>
            </a:r>
            <a:r>
              <a:rPr lang="pt-BR" sz="2800" b="1" dirty="0"/>
              <a:t> </a:t>
            </a:r>
            <a:r>
              <a:rPr lang="pt-BR" sz="2800" b="1" dirty="0" err="1"/>
              <a:t>nunha</a:t>
            </a:r>
            <a:r>
              <a:rPr lang="pt-BR" sz="2800" b="1" dirty="0"/>
              <a:t> enleada que </a:t>
            </a:r>
            <a:r>
              <a:rPr lang="pt-BR" sz="2800" b="1" dirty="0" err="1"/>
              <a:t>lle</a:t>
            </a:r>
            <a:r>
              <a:rPr lang="pt-BR" sz="2800" b="1" dirty="0"/>
              <a:t> encheu unha </a:t>
            </a:r>
            <a:r>
              <a:rPr lang="pt-BR" sz="2800" b="1" dirty="0" err="1"/>
              <a:t>morea</a:t>
            </a:r>
            <a:r>
              <a:rPr lang="pt-BR" sz="2800" b="1" dirty="0"/>
              <a:t> de </a:t>
            </a:r>
            <a:r>
              <a:rPr lang="pt-BR" sz="2800" b="1" dirty="0" err="1"/>
              <a:t>días</a:t>
            </a:r>
            <a:endParaRPr lang="gl-ES" sz="2800" b="1" dirty="0"/>
          </a:p>
        </p:txBody>
      </p:sp>
    </p:spTree>
    <p:extLst>
      <p:ext uri="{BB962C8B-B14F-4D97-AF65-F5344CB8AC3E}">
        <p14:creationId xmlns:p14="http://schemas.microsoft.com/office/powerpoint/2010/main" val="1139167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864" y="581477"/>
            <a:ext cx="5632359" cy="213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Derichthyidae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pescozo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especies agrupadas en 2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profundidades, medias e grandes, polos océanos Atlántico, Índico e Pacífico.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60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16754" y="3163702"/>
            <a:ext cx="5867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de </a:t>
            </a:r>
            <a:r>
              <a:rPr lang="es-ES" b="1" dirty="0" err="1"/>
              <a:t>pescozo</a:t>
            </a:r>
            <a:r>
              <a:rPr lang="es-ES" b="1" dirty="0"/>
              <a:t> </a:t>
            </a:r>
            <a:r>
              <a:rPr lang="es-ES" b="1" dirty="0" err="1"/>
              <a:t>estreito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b="1" i="1" dirty="0" err="1"/>
              <a:t>Derichthys</a:t>
            </a:r>
            <a:r>
              <a:rPr lang="es-ES" b="1" i="1" dirty="0"/>
              <a:t> </a:t>
            </a:r>
            <a:r>
              <a:rPr lang="es-ES" b="1" i="1" dirty="0" err="1"/>
              <a:t>serpentinus</a:t>
            </a:r>
            <a:r>
              <a:rPr lang="es-ES" dirty="0"/>
              <a:t>).. </a:t>
            </a:r>
            <a:r>
              <a:rPr lang="es-ES" dirty="0" err="1"/>
              <a:t>Atópase</a:t>
            </a:r>
            <a:r>
              <a:rPr lang="es-ES" dirty="0"/>
              <a:t> en todos os océanos a profundidades de entre 500 e 2.000 m. </a:t>
            </a:r>
          </a:p>
          <a:p>
            <a:r>
              <a:rPr lang="es-ES" dirty="0"/>
              <a:t>Pode medir até 40 centímetros.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591" y="4649273"/>
            <a:ext cx="7720367" cy="18004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1921" y="3593210"/>
            <a:ext cx="37203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 err="1"/>
              <a:t>Anguía</a:t>
            </a:r>
            <a:r>
              <a:rPr lang="pt-BR" b="1" dirty="0"/>
              <a:t> </a:t>
            </a:r>
            <a:r>
              <a:rPr lang="pt-BR" b="1" dirty="0" err="1"/>
              <a:t>oceánica</a:t>
            </a:r>
            <a:r>
              <a:rPr lang="pt-BR" b="1" dirty="0"/>
              <a:t> de peteiro de pato </a:t>
            </a:r>
            <a:r>
              <a:rPr lang="pt-BR" dirty="0"/>
              <a:t>(</a:t>
            </a:r>
            <a:r>
              <a:rPr lang="pt-BR" b="1" i="1" dirty="0" err="1"/>
              <a:t>Nessorhamphus</a:t>
            </a:r>
            <a:r>
              <a:rPr lang="pt-BR" b="1" i="1" dirty="0"/>
              <a:t> </a:t>
            </a:r>
            <a:r>
              <a:rPr lang="pt-BR" b="1" i="1" dirty="0" err="1"/>
              <a:t>ingolfianus</a:t>
            </a:r>
            <a:r>
              <a:rPr lang="pt-BR" dirty="0"/>
              <a:t>) </a:t>
            </a:r>
            <a:r>
              <a:rPr lang="pt-BR" dirty="0" err="1"/>
              <a:t>Atópase</a:t>
            </a:r>
            <a:r>
              <a:rPr lang="pt-BR" dirty="0"/>
              <a:t> no </a:t>
            </a:r>
            <a:r>
              <a:rPr lang="pt-BR" dirty="0" err="1"/>
              <a:t>Océano</a:t>
            </a:r>
            <a:r>
              <a:rPr lang="pt-BR" dirty="0"/>
              <a:t> </a:t>
            </a:r>
            <a:r>
              <a:rPr lang="pt-BR" dirty="0" err="1"/>
              <a:t>Atlántico</a:t>
            </a:r>
            <a:r>
              <a:rPr lang="pt-BR" dirty="0"/>
              <a:t>, no </a:t>
            </a:r>
            <a:r>
              <a:rPr lang="pt-BR" dirty="0" err="1"/>
              <a:t>suroeste</a:t>
            </a:r>
            <a:r>
              <a:rPr lang="pt-BR" dirty="0"/>
              <a:t> da </a:t>
            </a:r>
            <a:r>
              <a:rPr lang="pt-BR" dirty="0" err="1"/>
              <a:t>India</a:t>
            </a:r>
            <a:r>
              <a:rPr lang="pt-BR" dirty="0"/>
              <a:t> e o </a:t>
            </a:r>
            <a:r>
              <a:rPr lang="pt-BR" dirty="0" err="1"/>
              <a:t>suroeste</a:t>
            </a:r>
            <a:r>
              <a:rPr lang="pt-BR" dirty="0"/>
              <a:t> do Pacífico a profundidades de entre 0 e 1.800 metros</a:t>
            </a:r>
          </a:p>
          <a:p>
            <a:pPr algn="r"/>
            <a:r>
              <a:rPr lang="pt-BR" dirty="0"/>
              <a:t>Os machos </a:t>
            </a:r>
            <a:r>
              <a:rPr lang="pt-BR" dirty="0" err="1"/>
              <a:t>poden</a:t>
            </a:r>
            <a:r>
              <a:rPr lang="pt-BR" dirty="0"/>
              <a:t> medir até 59 centímetros.</a:t>
            </a:r>
          </a:p>
          <a:p>
            <a:pPr algn="r"/>
            <a:r>
              <a:rPr lang="pt-BR" dirty="0" err="1"/>
              <a:t>Aliméntase</a:t>
            </a:r>
            <a:r>
              <a:rPr lang="pt-BR" dirty="0"/>
              <a:t> principalmente de crustáceos.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54" y="739866"/>
            <a:ext cx="5867416" cy="22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33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5192" y="351803"/>
            <a:ext cx="3533923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Nettastomatidae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peteiro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parrulo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serpentinas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42 especies agrupadas en 7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distribuídas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temperadas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océanos Atlántico, Índico e Pacífico.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cm. ​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09115" y="4176111"/>
            <a:ext cx="2644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/>
              <a:t>A </a:t>
            </a:r>
            <a:r>
              <a:rPr lang="es-ES" b="1" dirty="0" err="1"/>
              <a:t>anguiiña</a:t>
            </a:r>
            <a:r>
              <a:rPr lang="es-ES" b="1" dirty="0"/>
              <a:t> picuda </a:t>
            </a:r>
            <a:r>
              <a:rPr lang="es-ES" dirty="0"/>
              <a:t>(</a:t>
            </a:r>
            <a:r>
              <a:rPr lang="es-ES" b="1" i="1" dirty="0" err="1"/>
              <a:t>Facciolella</a:t>
            </a:r>
            <a:r>
              <a:rPr lang="es-ES" b="1" i="1" dirty="0"/>
              <a:t> </a:t>
            </a:r>
            <a:r>
              <a:rPr lang="es-ES" b="1" i="1" dirty="0" err="1"/>
              <a:t>oxyrhyncha</a:t>
            </a:r>
            <a:r>
              <a:rPr lang="es-ES" dirty="0"/>
              <a:t>). ​Habita, en profundidades de até 750 m, no atlántico oriental, desde Portugal hasta Angola, e no mar Tirreno. </a:t>
            </a:r>
          </a:p>
          <a:p>
            <a:pPr algn="r"/>
            <a:r>
              <a:rPr lang="es-ES" dirty="0"/>
              <a:t>Pode medir até 64 cm.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3511528"/>
            <a:ext cx="5277351" cy="29729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2" y="536471"/>
            <a:ext cx="4895281" cy="274135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180299" y="2058338"/>
            <a:ext cx="249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 err="1"/>
              <a:t>Hoplunnis</a:t>
            </a:r>
            <a:r>
              <a:rPr lang="pt-BR" b="1" i="1" dirty="0"/>
              <a:t> pacifica </a:t>
            </a:r>
            <a:r>
              <a:rPr lang="pt-BR" dirty="0"/>
              <a:t>(</a:t>
            </a:r>
            <a:r>
              <a:rPr lang="pt-BR" b="1" dirty="0" err="1"/>
              <a:t>anguía</a:t>
            </a:r>
            <a:r>
              <a:rPr lang="pt-BR" b="1" dirty="0"/>
              <a:t> de prata</a:t>
            </a:r>
            <a:r>
              <a:rPr lang="pt-BR" dirty="0"/>
              <a:t> ou </a:t>
            </a:r>
            <a:r>
              <a:rPr lang="pt-BR" b="1" dirty="0"/>
              <a:t>congro </a:t>
            </a:r>
            <a:r>
              <a:rPr lang="pt-BR" b="1" dirty="0" err="1"/>
              <a:t>culebra</a:t>
            </a:r>
            <a:r>
              <a:rPr lang="pt-BR" dirty="0"/>
              <a:t>). Pode medir </a:t>
            </a:r>
            <a:r>
              <a:rPr lang="pt-BR" dirty="0" err="1"/>
              <a:t>máis</a:t>
            </a:r>
            <a:r>
              <a:rPr lang="pt-BR" dirty="0"/>
              <a:t> de 1 m.</a:t>
            </a:r>
          </a:p>
        </p:txBody>
      </p:sp>
    </p:spTree>
    <p:extLst>
      <p:ext uri="{BB962C8B-B14F-4D97-AF65-F5344CB8AC3E}">
        <p14:creationId xmlns:p14="http://schemas.microsoft.com/office/powerpoint/2010/main" val="2709194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9788" y="259334"/>
            <a:ext cx="4383110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Ophichthidae</a:t>
            </a:r>
            <a:r>
              <a:rPr lang="es-E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 serpe</a:t>
            </a:r>
            <a:r>
              <a:rPr lang="es-E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acolle unhas 300 especies agrupadas en máis de 50 xéneros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 en augas temperadas e tropicais de todo o mundo. As máis son especies mariñas aínda que hai algunhas que entran e viven nos ríos.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92610" y="3874320"/>
            <a:ext cx="3033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gl-ES" b="1" i="1" dirty="0" err="1"/>
              <a:t>Ophisurus</a:t>
            </a:r>
            <a:r>
              <a:rPr lang="gl-ES" b="1" i="1" dirty="0"/>
              <a:t> </a:t>
            </a:r>
            <a:r>
              <a:rPr lang="gl-ES" b="1" i="1" dirty="0" err="1"/>
              <a:t>serpens</a:t>
            </a:r>
            <a:r>
              <a:rPr lang="gl-ES" dirty="0"/>
              <a:t>. Vive en furados en fondos brandos nos océanos Atlántico -desde Sudáfrica a Francia, incluído o Mediterráneo-, Índico e Pacífico oeste.</a:t>
            </a:r>
          </a:p>
          <a:p>
            <a:pPr algn="r"/>
            <a:r>
              <a:rPr lang="gl-ES" dirty="0"/>
              <a:t>Pode medir até 2,5 m.</a:t>
            </a:r>
          </a:p>
          <a:p>
            <a:pPr algn="r"/>
            <a:r>
              <a:rPr lang="gl-ES" dirty="0"/>
              <a:t>Á dereita detalle da cabeza asomada na boca do burato no que vive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11" y="259334"/>
            <a:ext cx="6744377" cy="3614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96" y="4068293"/>
            <a:ext cx="3687992" cy="244276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0152" y="4937697"/>
            <a:ext cx="5062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/>
              <a:t>Anguía</a:t>
            </a:r>
            <a:r>
              <a:rPr lang="pt-BR" b="1" dirty="0"/>
              <a:t> de arrozal </a:t>
            </a:r>
            <a:r>
              <a:rPr lang="pt-BR" dirty="0"/>
              <a:t>ou </a:t>
            </a:r>
            <a:r>
              <a:rPr lang="pt-BR" b="1" dirty="0" err="1"/>
              <a:t>anguía</a:t>
            </a:r>
            <a:r>
              <a:rPr lang="pt-BR" b="1" dirty="0"/>
              <a:t> serpe de esteiro </a:t>
            </a:r>
            <a:r>
              <a:rPr lang="pt-BR" dirty="0"/>
              <a:t>(</a:t>
            </a:r>
            <a:r>
              <a:rPr lang="pt-BR" b="1" i="1" dirty="0" err="1"/>
              <a:t>Pisodonophis</a:t>
            </a:r>
            <a:r>
              <a:rPr lang="pt-BR" b="1" i="1" dirty="0"/>
              <a:t> boro</a:t>
            </a:r>
            <a:r>
              <a:rPr lang="pt-BR" dirty="0"/>
              <a:t>). É unha </a:t>
            </a:r>
            <a:r>
              <a:rPr lang="pt-BR" dirty="0" err="1"/>
              <a:t>anguía</a:t>
            </a:r>
            <a:r>
              <a:rPr lang="pt-BR" dirty="0"/>
              <a:t> </a:t>
            </a:r>
            <a:r>
              <a:rPr lang="pt-BR" dirty="0" err="1"/>
              <a:t>mariña</a:t>
            </a:r>
            <a:r>
              <a:rPr lang="pt-BR" dirty="0"/>
              <a:t> tropical que se </a:t>
            </a:r>
            <a:r>
              <a:rPr lang="pt-BR" dirty="0" err="1"/>
              <a:t>atopa</a:t>
            </a:r>
            <a:r>
              <a:rPr lang="pt-BR" dirty="0"/>
              <a:t> no Índico e no Pacífico </a:t>
            </a:r>
            <a:r>
              <a:rPr lang="pt-BR" dirty="0" err="1"/>
              <a:t>sur</a:t>
            </a:r>
            <a:r>
              <a:rPr lang="pt-BR" dirty="0"/>
              <a:t> </a:t>
            </a:r>
            <a:r>
              <a:rPr lang="pt-BR" dirty="0" err="1"/>
              <a:t>occidental</a:t>
            </a:r>
            <a:r>
              <a:rPr lang="pt-BR" dirty="0"/>
              <a:t>. É unha das poucas </a:t>
            </a:r>
            <a:r>
              <a:rPr lang="pt-BR" dirty="0" err="1"/>
              <a:t>especies</a:t>
            </a:r>
            <a:r>
              <a:rPr lang="pt-BR" dirty="0"/>
              <a:t> </a:t>
            </a:r>
            <a:r>
              <a:rPr lang="pt-BR" dirty="0" err="1"/>
              <a:t>anadromas</a:t>
            </a:r>
            <a:r>
              <a:rPr lang="pt-BR" dirty="0"/>
              <a:t> –que vive no mar e desova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auga</a:t>
            </a:r>
            <a:r>
              <a:rPr lang="pt-BR" dirty="0"/>
              <a:t> doce-. </a:t>
            </a:r>
          </a:p>
          <a:p>
            <a:r>
              <a:rPr lang="pt-BR" dirty="0"/>
              <a:t>Os machos </a:t>
            </a:r>
            <a:r>
              <a:rPr lang="pt-BR" dirty="0" err="1"/>
              <a:t>poden</a:t>
            </a:r>
            <a:r>
              <a:rPr lang="pt-BR" dirty="0"/>
              <a:t> medir </a:t>
            </a:r>
            <a:r>
              <a:rPr lang="pt-BR" dirty="0" err="1"/>
              <a:t>máis</a:t>
            </a:r>
            <a:r>
              <a:rPr lang="pt-BR" dirty="0"/>
              <a:t> de 70 cm.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1" y="3054542"/>
            <a:ext cx="4934031" cy="18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3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5257" y="484639"/>
            <a:ext cx="4954011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Moringuidae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fideo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 especies agrupadas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océanos Índico, Pacífico e polo oeste do Atlántico. Son fundamentalmente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mariñas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raramente habitan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doce;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longo e fino.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8" y="360014"/>
            <a:ext cx="6130270" cy="30420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78073" y="2981177"/>
            <a:ext cx="5048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b="1" i="1" dirty="0" err="1"/>
              <a:t>Moringua</a:t>
            </a:r>
            <a:r>
              <a:rPr lang="gl-ES" b="1" i="1" dirty="0"/>
              <a:t> </a:t>
            </a:r>
            <a:r>
              <a:rPr lang="gl-ES" b="1" i="1" dirty="0" err="1"/>
              <a:t>edwardsi</a:t>
            </a:r>
            <a:r>
              <a:rPr lang="gl-ES" b="1" dirty="0"/>
              <a:t> </a:t>
            </a:r>
            <a:r>
              <a:rPr lang="gl-ES" dirty="0"/>
              <a:t>(</a:t>
            </a:r>
            <a:r>
              <a:rPr lang="gl-ES" b="1" dirty="0"/>
              <a:t>anguía fideo común</a:t>
            </a:r>
            <a:r>
              <a:rPr lang="gl-ES" dirty="0"/>
              <a:t>). Atópase en augas subtropicais do Atlántico oeste, costas e illas do Caribe.</a:t>
            </a:r>
          </a:p>
          <a:p>
            <a:r>
              <a:rPr lang="gl-ES" dirty="0"/>
              <a:t>Os machos poden medir uns 15 </a:t>
            </a:r>
            <a:r>
              <a:rPr lang="gl-ES" dirty="0" err="1"/>
              <a:t>cm</a:t>
            </a:r>
            <a:r>
              <a:rPr lang="gl-ES" dirty="0"/>
              <a:t> e as femias chegar aos 50 </a:t>
            </a:r>
            <a:r>
              <a:rPr lang="gl-ES" dirty="0" err="1"/>
              <a:t>cm</a:t>
            </a:r>
            <a:r>
              <a:rPr lang="gl-ES" dirty="0"/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149383" y="47436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fideo  de </a:t>
            </a:r>
            <a:r>
              <a:rPr lang="es-ES" b="1" dirty="0" err="1"/>
              <a:t>ollos</a:t>
            </a:r>
            <a:r>
              <a:rPr lang="es-ES" b="1" dirty="0"/>
              <a:t> </a:t>
            </a:r>
            <a:r>
              <a:rPr lang="es-ES" b="1" dirty="0" err="1"/>
              <a:t>pequenos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b="1" i="1" dirty="0" err="1"/>
              <a:t>Neoconger</a:t>
            </a:r>
            <a:r>
              <a:rPr lang="es-ES" b="1" i="1" dirty="0"/>
              <a:t> </a:t>
            </a:r>
            <a:r>
              <a:rPr lang="es-ES" b="1" i="1" dirty="0" err="1"/>
              <a:t>vermiformis</a:t>
            </a:r>
            <a:r>
              <a:rPr lang="es-ES" dirty="0"/>
              <a:t>) </a:t>
            </a:r>
          </a:p>
          <a:p>
            <a:r>
              <a:rPr lang="es-ES" dirty="0" err="1"/>
              <a:t>Atópase</a:t>
            </a:r>
            <a:r>
              <a:rPr lang="es-ES" dirty="0"/>
              <a:t> </a:t>
            </a:r>
            <a:r>
              <a:rPr lang="es-ES" dirty="0" err="1"/>
              <a:t>na</a:t>
            </a:r>
            <a:r>
              <a:rPr lang="es-ES" dirty="0"/>
              <a:t> costa do Océano Pacífico, entre México e Colombia, </a:t>
            </a:r>
            <a:r>
              <a:rPr lang="es-ES" dirty="0" err="1"/>
              <a:t>onde</a:t>
            </a:r>
            <a:r>
              <a:rPr lang="es-ES" dirty="0"/>
              <a:t> excava en sustratos </a:t>
            </a:r>
            <a:r>
              <a:rPr lang="es-ES" dirty="0" err="1"/>
              <a:t>brandos</a:t>
            </a:r>
            <a:r>
              <a:rPr lang="es-ES" dirty="0"/>
              <a:t>. </a:t>
            </a:r>
          </a:p>
          <a:p>
            <a:r>
              <a:rPr lang="es-ES" dirty="0" err="1"/>
              <a:t>Aliméntase</a:t>
            </a:r>
            <a:r>
              <a:rPr lang="es-ES" dirty="0"/>
              <a:t> de </a:t>
            </a:r>
            <a:r>
              <a:rPr lang="es-ES" dirty="0" err="1"/>
              <a:t>camaróns</a:t>
            </a:r>
            <a:r>
              <a:rPr lang="es-ES" dirty="0"/>
              <a:t>, </a:t>
            </a:r>
            <a:r>
              <a:rPr lang="es-ES" dirty="0" err="1"/>
              <a:t>cangrexos</a:t>
            </a:r>
            <a:r>
              <a:rPr lang="es-ES" dirty="0"/>
              <a:t>, </a:t>
            </a:r>
            <a:r>
              <a:rPr lang="es-ES" dirty="0" err="1"/>
              <a:t>caracois</a:t>
            </a:r>
            <a:r>
              <a:rPr lang="es-ES" dirty="0"/>
              <a:t>, bivalvos e vermes.</a:t>
            </a:r>
          </a:p>
          <a:p>
            <a:r>
              <a:rPr lang="es-ES" dirty="0"/>
              <a:t>Mide </a:t>
            </a:r>
            <a:r>
              <a:rPr lang="es-ES" dirty="0" err="1"/>
              <a:t>uns</a:t>
            </a:r>
            <a:r>
              <a:rPr lang="es-ES" dirty="0"/>
              <a:t> 35 cm. </a:t>
            </a:r>
            <a:endParaRPr lang="gl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058" y="3509947"/>
            <a:ext cx="4605046" cy="31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8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46466" y="338602"/>
            <a:ext cx="478664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Da família </a:t>
            </a:r>
            <a:r>
              <a:rPr lang="pt-BR" sz="2400" b="1" i="1" dirty="0" err="1"/>
              <a:t>Muraenidae</a:t>
            </a:r>
            <a:r>
              <a:rPr lang="pt-BR" sz="2000" dirty="0"/>
              <a:t> (</a:t>
            </a:r>
            <a:r>
              <a:rPr lang="pt-BR" sz="2000" b="1" dirty="0" err="1"/>
              <a:t>moreas</a:t>
            </a:r>
            <a:r>
              <a:rPr lang="pt-BR" sz="2000" dirty="0"/>
              <a:t>), que </a:t>
            </a:r>
            <a:r>
              <a:rPr lang="pt-BR" sz="2000" dirty="0" err="1"/>
              <a:t>acolle</a:t>
            </a:r>
            <a:r>
              <a:rPr lang="pt-BR" sz="2000" dirty="0"/>
              <a:t> 15 </a:t>
            </a:r>
            <a:r>
              <a:rPr lang="pt-BR" sz="2000" dirty="0" err="1"/>
              <a:t>xéneros</a:t>
            </a:r>
            <a:r>
              <a:rPr lang="pt-BR" sz="2000" dirty="0"/>
              <a:t> </a:t>
            </a:r>
            <a:r>
              <a:rPr lang="pt-BR" sz="2000" dirty="0" err="1"/>
              <a:t>con</a:t>
            </a:r>
            <a:r>
              <a:rPr lang="pt-BR" sz="2000" dirty="0"/>
              <a:t> arredor de 200 espécies, </a:t>
            </a:r>
            <a:r>
              <a:rPr lang="pt-BR" sz="2000" dirty="0" err="1"/>
              <a:t>algunhas</a:t>
            </a:r>
            <a:r>
              <a:rPr lang="pt-BR" sz="2000" dirty="0"/>
              <a:t> </a:t>
            </a:r>
            <a:r>
              <a:rPr lang="pt-BR" sz="2000" dirty="0" err="1"/>
              <a:t>son</a:t>
            </a:r>
            <a:r>
              <a:rPr lang="pt-BR" sz="2000" dirty="0"/>
              <a:t> </a:t>
            </a:r>
            <a:r>
              <a:rPr lang="pt-BR" sz="2000" dirty="0" err="1"/>
              <a:t>coñecidas</a:t>
            </a:r>
            <a:r>
              <a:rPr lang="pt-BR" sz="2000" dirty="0"/>
              <a:t> </a:t>
            </a:r>
            <a:r>
              <a:rPr lang="pt-BR" sz="2000" dirty="0" err="1"/>
              <a:t>co</a:t>
            </a:r>
            <a:r>
              <a:rPr lang="pt-BR" sz="2000" dirty="0"/>
              <a:t> nome de </a:t>
            </a:r>
            <a:r>
              <a:rPr lang="pt-BR" sz="2000" dirty="0" err="1"/>
              <a:t>anguías</a:t>
            </a:r>
            <a:r>
              <a:rPr lang="pt-BR" sz="2000" dirty="0"/>
              <a:t>.</a:t>
            </a:r>
            <a:endParaRPr lang="gl-ES" sz="2000" dirty="0"/>
          </a:p>
          <a:p>
            <a:r>
              <a:rPr lang="pt-BR" sz="2000" dirty="0" err="1"/>
              <a:t>Habitan</a:t>
            </a:r>
            <a:r>
              <a:rPr lang="pt-BR" sz="2000" dirty="0"/>
              <a:t>, nas fendas de arrecifes coralinos e zonas costeiras rochosas,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augas</a:t>
            </a:r>
            <a:r>
              <a:rPr lang="pt-BR" sz="2000" dirty="0"/>
              <a:t> tropicais e subtropicais de todo o mundo.</a:t>
            </a:r>
          </a:p>
          <a:p>
            <a:r>
              <a:rPr lang="pt-BR" sz="2000" dirty="0" err="1"/>
              <a:t>Poden</a:t>
            </a:r>
            <a:r>
              <a:rPr lang="pt-BR" sz="2000" dirty="0"/>
              <a:t> medir até 150 cm,.</a:t>
            </a:r>
          </a:p>
          <a:p>
            <a:r>
              <a:rPr lang="pt-BR" sz="2000" dirty="0" err="1"/>
              <a:t>Son</a:t>
            </a:r>
            <a:r>
              <a:rPr lang="pt-BR" sz="2000" dirty="0"/>
              <a:t> predadores </a:t>
            </a:r>
            <a:r>
              <a:rPr lang="pt-BR" sz="2000" dirty="0" err="1"/>
              <a:t>voraces</a:t>
            </a:r>
            <a:r>
              <a:rPr lang="pt-BR" sz="2000" dirty="0"/>
              <a:t> que se </a:t>
            </a:r>
            <a:r>
              <a:rPr lang="pt-BR" sz="2000" dirty="0" err="1"/>
              <a:t>alimentan</a:t>
            </a:r>
            <a:r>
              <a:rPr lang="pt-BR" sz="2000" dirty="0"/>
              <a:t> doutros peixes, </a:t>
            </a:r>
            <a:r>
              <a:rPr lang="pt-BR" sz="2000" dirty="0" err="1"/>
              <a:t>cefalópodos</a:t>
            </a:r>
            <a:r>
              <a:rPr lang="pt-BR" sz="2000" dirty="0"/>
              <a:t> e crustáceos.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94736" y="3658802"/>
            <a:ext cx="56151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Anguía</a:t>
            </a:r>
            <a:r>
              <a:rPr lang="es-ES" b="1" dirty="0"/>
              <a:t> cinta azul </a:t>
            </a:r>
            <a:r>
              <a:rPr lang="es-ES" dirty="0"/>
              <a:t>(</a:t>
            </a:r>
            <a:r>
              <a:rPr lang="es-ES" b="1" i="1" dirty="0" err="1"/>
              <a:t>Rhinomuraena</a:t>
            </a:r>
            <a:r>
              <a:rPr lang="es-ES" b="1" i="1" dirty="0"/>
              <a:t> </a:t>
            </a:r>
            <a:r>
              <a:rPr lang="es-ES" b="1" i="1" dirty="0" err="1"/>
              <a:t>quaesita</a:t>
            </a:r>
            <a:r>
              <a:rPr lang="es-ES" dirty="0"/>
              <a:t>) . </a:t>
            </a:r>
          </a:p>
          <a:p>
            <a:r>
              <a:rPr lang="es-ES" dirty="0" err="1"/>
              <a:t>Atópase</a:t>
            </a:r>
            <a:r>
              <a:rPr lang="es-ES" dirty="0"/>
              <a:t> desde o leste de África  até o sur do </a:t>
            </a:r>
            <a:r>
              <a:rPr lang="es-ES" dirty="0" err="1"/>
              <a:t>Xapón</a:t>
            </a:r>
            <a:r>
              <a:rPr lang="es-ES" dirty="0"/>
              <a:t>, Nova Caledonia, a Polinesia Francesa, as Illas Marianas e as Illas Marshall. </a:t>
            </a:r>
          </a:p>
          <a:p>
            <a:r>
              <a:rPr lang="es-ES" dirty="0"/>
              <a:t>Miden entre 20 e 70 cm, </a:t>
            </a:r>
            <a:r>
              <a:rPr lang="es-ES" dirty="0" err="1"/>
              <a:t>aínda</a:t>
            </a:r>
            <a:r>
              <a:rPr lang="es-ES" dirty="0"/>
              <a:t> que os machos poden </a:t>
            </a:r>
            <a:r>
              <a:rPr lang="es-ES" dirty="0" err="1"/>
              <a:t>chegar</a:t>
            </a:r>
            <a:r>
              <a:rPr lang="es-ES" dirty="0"/>
              <a:t> </a:t>
            </a:r>
            <a:r>
              <a:rPr lang="es-ES" dirty="0" err="1"/>
              <a:t>aos</a:t>
            </a:r>
            <a:r>
              <a:rPr lang="es-ES" dirty="0"/>
              <a:t> 130 cm.​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3460" r="2074" b="6679"/>
          <a:stretch/>
        </p:blipFill>
        <p:spPr>
          <a:xfrm>
            <a:off x="6194737" y="338602"/>
            <a:ext cx="5615189" cy="32015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3658802"/>
            <a:ext cx="4538000" cy="30253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23101" y="5426045"/>
            <a:ext cx="678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Varias especies de moreas coa pel manchada son coñecidas co nome de anguías leopardo. Na imaxe a </a:t>
            </a:r>
            <a:r>
              <a:rPr lang="gl-ES" b="1" dirty="0"/>
              <a:t>anguía leopardo</a:t>
            </a:r>
            <a:r>
              <a:rPr lang="pt-BR" dirty="0"/>
              <a:t>(</a:t>
            </a:r>
            <a:r>
              <a:rPr lang="pt-BR" b="1" i="1" dirty="0" err="1"/>
              <a:t>Gymnothorax</a:t>
            </a:r>
            <a:r>
              <a:rPr lang="pt-BR" b="1" i="1" dirty="0"/>
              <a:t> </a:t>
            </a:r>
            <a:r>
              <a:rPr lang="pt-BR" b="1" i="1" dirty="0" err="1"/>
              <a:t>favagineus</a:t>
            </a:r>
            <a:r>
              <a:rPr lang="pt-BR" dirty="0"/>
              <a:t>) que se </a:t>
            </a:r>
            <a:r>
              <a:rPr lang="pt-BR" dirty="0" err="1"/>
              <a:t>atopa</a:t>
            </a:r>
            <a:r>
              <a:rPr lang="pt-BR" dirty="0"/>
              <a:t> desde África Oriental até </a:t>
            </a:r>
            <a:r>
              <a:rPr lang="pt-BR" dirty="0" err="1"/>
              <a:t>Papúa</a:t>
            </a:r>
            <a:r>
              <a:rPr lang="pt-BR" dirty="0"/>
              <a:t> Nova </a:t>
            </a:r>
            <a:r>
              <a:rPr lang="pt-BR" dirty="0" err="1"/>
              <a:t>Guinea</a:t>
            </a:r>
            <a:r>
              <a:rPr lang="pt-BR" dirty="0"/>
              <a:t>, o </a:t>
            </a:r>
            <a:r>
              <a:rPr lang="pt-BR" dirty="0" err="1"/>
              <a:t>sur</a:t>
            </a:r>
            <a:r>
              <a:rPr lang="pt-BR" dirty="0"/>
              <a:t> do </a:t>
            </a:r>
            <a:r>
              <a:rPr lang="pt-BR" dirty="0" err="1"/>
              <a:t>Xapón</a:t>
            </a:r>
            <a:r>
              <a:rPr lang="pt-BR" dirty="0"/>
              <a:t> e </a:t>
            </a:r>
            <a:r>
              <a:rPr lang="pt-BR" dirty="0" err="1"/>
              <a:t>Australia</a:t>
            </a:r>
            <a:r>
              <a:rPr lang="pt-BR" dirty="0"/>
              <a:t>. Os machos </a:t>
            </a:r>
            <a:r>
              <a:rPr lang="pt-BR" dirty="0" err="1"/>
              <a:t>poden</a:t>
            </a:r>
            <a:r>
              <a:rPr lang="pt-BR" dirty="0"/>
              <a:t> medir até 3 m. </a:t>
            </a:r>
          </a:p>
        </p:txBody>
      </p:sp>
    </p:spTree>
    <p:extLst>
      <p:ext uri="{BB962C8B-B14F-4D97-AF65-F5344CB8AC3E}">
        <p14:creationId xmlns:p14="http://schemas.microsoft.com/office/powerpoint/2010/main" val="949316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1213" y="3826781"/>
            <a:ext cx="427351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agochadiza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Nemichthys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scolopaceus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fondas, de até 4.000 metros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profundidade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(son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frecuentes entre os 300 e os 600 metros), nos mares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temperados.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1,5 m. É o animal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número de vértebras (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750 de promedio).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crustáceos.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52" y="4469721"/>
            <a:ext cx="3310124" cy="22067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1"/>
          <a:stretch/>
        </p:blipFill>
        <p:spPr>
          <a:xfrm>
            <a:off x="4662152" y="180303"/>
            <a:ext cx="7318293" cy="36464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33" y="4005349"/>
            <a:ext cx="3439212" cy="26711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09883" y="2808069"/>
            <a:ext cx="3206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Os adultos adoitan ser de cor escura mentres que os xuvenís poden ser pintados ou transparentes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21213" y="607166"/>
            <a:ext cx="4067451" cy="213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Nemichthyidae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agochadizas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tesoira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da que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 especies agrupadas en 3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fondas dos océanos Atlántico, Índico e Pacífico. </a:t>
            </a:r>
          </a:p>
        </p:txBody>
      </p:sp>
    </p:spTree>
    <p:extLst>
      <p:ext uri="{BB962C8B-B14F-4D97-AF65-F5344CB8AC3E}">
        <p14:creationId xmlns:p14="http://schemas.microsoft.com/office/powerpoint/2010/main" val="1319586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6619" y="395771"/>
            <a:ext cx="4318716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Serrivomeridae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dentes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especies agrupadas en 2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distribuídas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polos océanos Atlántico, Índico e Pacífico.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739685" y="49538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err="1"/>
              <a:t>Serrivomer</a:t>
            </a:r>
            <a:r>
              <a:rPr lang="es-ES" i="1" dirty="0"/>
              <a:t> </a:t>
            </a:r>
            <a:r>
              <a:rPr lang="es-ES" i="1" dirty="0" err="1"/>
              <a:t>beanii</a:t>
            </a:r>
            <a:r>
              <a:rPr lang="es-ES" i="1" dirty="0"/>
              <a:t> </a:t>
            </a:r>
            <a:r>
              <a:rPr lang="es-ES" dirty="0"/>
              <a:t>(</a:t>
            </a:r>
            <a:r>
              <a:rPr lang="es-ES" b="1" dirty="0" err="1"/>
              <a:t>anguía</a:t>
            </a:r>
            <a:r>
              <a:rPr lang="es-ES" b="1" dirty="0"/>
              <a:t> de </a:t>
            </a:r>
            <a:r>
              <a:rPr lang="es-ES" b="1" dirty="0" err="1"/>
              <a:t>dentes</a:t>
            </a:r>
            <a:r>
              <a:rPr lang="es-ES" b="1" dirty="0"/>
              <a:t> de </a:t>
            </a:r>
            <a:r>
              <a:rPr lang="es-ES" b="1" dirty="0" err="1"/>
              <a:t>serra</a:t>
            </a:r>
            <a:r>
              <a:rPr lang="es-ES" dirty="0"/>
              <a:t>). Vive en aguas profundas, de 0 a 6.000 metros, dos Océano Atlántico, Índico e Pacífico occidental.</a:t>
            </a:r>
          </a:p>
          <a:p>
            <a:r>
              <a:rPr lang="es-ES" dirty="0"/>
              <a:t>Os machos poden medir até 80 centímetros.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48" y="324844"/>
            <a:ext cx="6638925" cy="4410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" y="3129566"/>
            <a:ext cx="4781884" cy="31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4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104" y="516762"/>
            <a:ext cx="4112653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Eurypharyngidae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pelícano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devorador de boca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ten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fondas, de entre 700 e 3.000 m,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os 8.000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profundidade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camaróns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plancto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entre 60 cm e 1 m de longo.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061" y="1401185"/>
            <a:ext cx="7097695" cy="39924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2350"/>
          <a:stretch/>
        </p:blipFill>
        <p:spPr>
          <a:xfrm>
            <a:off x="1046340" y="4064504"/>
            <a:ext cx="3102928" cy="26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2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56" y="652066"/>
            <a:ext cx="3301285" cy="443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Saccopharyngidae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engulidores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engulidoras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so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11 especies.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Parecidos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bocas grandes, estómagos extensibles,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escamas e aspecto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estraño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fondas, até 3.000 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2 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01803" y="47621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i="1" dirty="0" err="1"/>
              <a:t>Saccopharynx</a:t>
            </a:r>
            <a:r>
              <a:rPr lang="es-ES" b="1" i="1" dirty="0"/>
              <a:t> </a:t>
            </a:r>
            <a:r>
              <a:rPr lang="es-ES" b="1" i="1" dirty="0" err="1"/>
              <a:t>ampullaceus</a:t>
            </a:r>
            <a:r>
              <a:rPr lang="es-ES" dirty="0"/>
              <a:t>. Vive en </a:t>
            </a:r>
            <a:r>
              <a:rPr lang="es-ES" dirty="0" err="1"/>
              <a:t>fonduras</a:t>
            </a:r>
            <a:r>
              <a:rPr lang="es-ES" dirty="0"/>
              <a:t> de até 3.000 m, no Atlántico, desde Groenlandia até as illas de Cabo Verde. </a:t>
            </a:r>
          </a:p>
          <a:p>
            <a:r>
              <a:rPr lang="es-ES" dirty="0"/>
              <a:t>Pode medir até 1,60 m. 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1" y="1398766"/>
            <a:ext cx="8245623" cy="29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03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7" y="871155"/>
            <a:ext cx="3649015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Monognathidae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devoradores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dunha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mandíbula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especies agrupadas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único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Habitan en profundidades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2.000 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de 10 a 15 cm como máximo.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90534" y="5983832"/>
            <a:ext cx="423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i="1" dirty="0" err="1"/>
              <a:t>Monognatus</a:t>
            </a:r>
            <a:r>
              <a:rPr lang="gl-ES" b="1" i="1" dirty="0"/>
              <a:t> </a:t>
            </a:r>
            <a:r>
              <a:rPr lang="gl-ES" b="1" i="1" dirty="0" err="1"/>
              <a:t>jesperseni</a:t>
            </a:r>
            <a:endParaRPr lang="gl-ES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34" y="1046408"/>
            <a:ext cx="7202815" cy="47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7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2614"/>
          <a:stretch/>
        </p:blipFill>
        <p:spPr>
          <a:xfrm>
            <a:off x="2262078" y="2279559"/>
            <a:ext cx="7637171" cy="37603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5949" y="301453"/>
            <a:ext cx="11462197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anguílidos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familia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teleósteos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eurihalinos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(que toleran grandes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variacións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salinidade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que está formada por un so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temperadas, a non ser no leste do Pacífico e no sur do Atlántico.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Moitas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especies son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catádromas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(viven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e salobres –ríos, regatos, lagos,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 cando completan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desenvolvemento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madureza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sexual, migran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para desovar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morrer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Logo as larvas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volven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ríos).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3702" y="6129200"/>
            <a:ext cx="1131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estivo a ver, ler e aprender, canto </a:t>
            </a:r>
            <a:r>
              <a:rPr lang="pt-BR" sz="2800" b="1" dirty="0" err="1"/>
              <a:t>poido</a:t>
            </a:r>
            <a:r>
              <a:rPr lang="pt-BR" sz="2800" b="1" dirty="0"/>
              <a:t>, das </a:t>
            </a:r>
            <a:r>
              <a:rPr lang="pt-BR" sz="2800" b="1" dirty="0" err="1"/>
              <a:t>anguías</a:t>
            </a:r>
            <a:r>
              <a:rPr lang="pt-BR" sz="2800" b="1" dirty="0"/>
              <a:t>.</a:t>
            </a:r>
            <a:endParaRPr lang="gl-ES" sz="2800" b="1" dirty="0"/>
          </a:p>
        </p:txBody>
      </p:sp>
    </p:spTree>
    <p:extLst>
      <p:ext uri="{BB962C8B-B14F-4D97-AF65-F5344CB8AC3E}">
        <p14:creationId xmlns:p14="http://schemas.microsoft.com/office/powerpoint/2010/main" val="3229906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1066" y="1122218"/>
            <a:ext cx="6761408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familia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Cyematidae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agochadizas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especies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cada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zonas profundas, de 300 até 5.000 m, dos Océanos Atlántico, Índico e Pacífico.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 que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cm.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2" y="4052699"/>
            <a:ext cx="7250806" cy="11383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95083" y="5448336"/>
            <a:ext cx="4549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i="1" dirty="0" err="1"/>
              <a:t>Cyema</a:t>
            </a:r>
            <a:r>
              <a:rPr lang="gl-ES" b="1" i="1" dirty="0"/>
              <a:t> </a:t>
            </a:r>
            <a:r>
              <a:rPr lang="gl-ES" b="1" i="1" dirty="0" err="1"/>
              <a:t>atrum</a:t>
            </a:r>
            <a:r>
              <a:rPr lang="gl-ES" b="1" i="1" dirty="0"/>
              <a:t>. </a:t>
            </a:r>
            <a:r>
              <a:rPr lang="es-ES" dirty="0" err="1"/>
              <a:t>Atópase</a:t>
            </a:r>
            <a:r>
              <a:rPr lang="es-ES" dirty="0"/>
              <a:t> en todos os océanos a profundidades de 330 a 5100 m. </a:t>
            </a:r>
          </a:p>
          <a:p>
            <a:r>
              <a:rPr lang="es-ES" dirty="0"/>
              <a:t>Pode medir </a:t>
            </a:r>
            <a:r>
              <a:rPr lang="es-ES" dirty="0" err="1"/>
              <a:t>uns</a:t>
            </a:r>
            <a:r>
              <a:rPr lang="es-ES" dirty="0"/>
              <a:t> 16 cm.</a:t>
            </a:r>
            <a:endParaRPr lang="gl-ES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3" t="3416" r="6923" b="18415"/>
          <a:stretch/>
        </p:blipFill>
        <p:spPr>
          <a:xfrm>
            <a:off x="7905207" y="996252"/>
            <a:ext cx="3943357" cy="43166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01204" y="5448336"/>
            <a:ext cx="3551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i="1" dirty="0" err="1"/>
              <a:t>Neocyema</a:t>
            </a:r>
            <a:r>
              <a:rPr lang="gl-ES" b="1" i="1" dirty="0"/>
              <a:t> </a:t>
            </a:r>
            <a:r>
              <a:rPr lang="gl-ES" b="1" i="1" dirty="0" err="1"/>
              <a:t>erythrosoma</a:t>
            </a:r>
            <a:r>
              <a:rPr lang="gl-ES" b="1" i="1" dirty="0"/>
              <a:t> .</a:t>
            </a:r>
            <a:r>
              <a:rPr lang="gl-ES" dirty="0"/>
              <a:t> Atópase no Atlántico, a profundidades de entre 2.000 e 2.200 m.</a:t>
            </a:r>
          </a:p>
          <a:p>
            <a:r>
              <a:rPr lang="gl-ES" dirty="0"/>
              <a:t>Pode medir uns 15 </a:t>
            </a:r>
            <a:r>
              <a:rPr lang="gl-ES" dirty="0" err="1"/>
              <a:t>cm</a:t>
            </a:r>
            <a:r>
              <a:rPr lang="gl-ES" dirty="0"/>
              <a:t>.</a:t>
            </a:r>
            <a:r>
              <a:rPr lang="es-ES" dirty="0"/>
              <a:t> </a:t>
            </a:r>
            <a:endParaRPr lang="gl-ES" b="1" i="1" dirty="0"/>
          </a:p>
        </p:txBody>
      </p:sp>
    </p:spTree>
    <p:extLst>
      <p:ext uri="{BB962C8B-B14F-4D97-AF65-F5344CB8AC3E}">
        <p14:creationId xmlns:p14="http://schemas.microsoft.com/office/powerpoint/2010/main" val="484522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91673" y="540913"/>
            <a:ext cx="5924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000" dirty="0">
                <a:solidFill>
                  <a:schemeClr val="accent1">
                    <a:lumMod val="75000"/>
                  </a:schemeClr>
                </a:solidFill>
              </a:rPr>
              <a:t>Non </a:t>
            </a:r>
            <a:r>
              <a:rPr lang="gl-ES" sz="4000" i="1" dirty="0" err="1">
                <a:solidFill>
                  <a:schemeClr val="accent1">
                    <a:lumMod val="75000"/>
                  </a:schemeClr>
                </a:solidFill>
              </a:rPr>
              <a:t>anguilliformes</a:t>
            </a:r>
            <a:endParaRPr lang="gl-ES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1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0405" y="159778"/>
            <a:ext cx="4925943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eléctricas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temblóns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tembladores,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pilakés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poraquês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Tres especies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Electrophorus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Gymnotidae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viven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norte de Sudamérica: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Orinoco e nos ríos que desembocan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Guaianas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2,5 m e pesar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kg.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emitir descargas eléctricas de até 850 voltios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empregan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cazar, para defenderse e para comunicarse.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32" y="2992358"/>
            <a:ext cx="5591059" cy="36994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0071"/>
          <a:stretch/>
        </p:blipFill>
        <p:spPr>
          <a:xfrm>
            <a:off x="5308018" y="349021"/>
            <a:ext cx="6659514" cy="24199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3" y="3611172"/>
            <a:ext cx="4112024" cy="30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8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5193" y="173862"/>
            <a:ext cx="3920558" cy="650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nguías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pantano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Synbranchiformes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forma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pero con aletas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unas 70 especies, de 3 familias, agrupadas en 15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s-ES" sz="2000" dirty="0"/>
              <a:t>Poden medir entre 20 e 150 cm. </a:t>
            </a:r>
          </a:p>
          <a:p>
            <a:r>
              <a:rPr lang="es-ES" sz="2000" dirty="0"/>
              <a:t>Todas, a non ser tres, viven </a:t>
            </a:r>
            <a:r>
              <a:rPr lang="es-ES" sz="2000" dirty="0" err="1"/>
              <a:t>na</a:t>
            </a:r>
            <a:r>
              <a:rPr lang="es-ES" sz="2000" dirty="0"/>
              <a:t> </a:t>
            </a:r>
            <a:r>
              <a:rPr lang="es-ES" sz="2000" dirty="0" err="1"/>
              <a:t>auga</a:t>
            </a:r>
            <a:r>
              <a:rPr lang="es-ES" sz="2000" dirty="0"/>
              <a:t> doce, en pantanos, </a:t>
            </a:r>
            <a:r>
              <a:rPr lang="es-ES" sz="2000" dirty="0" err="1"/>
              <a:t>covas</a:t>
            </a:r>
            <a:r>
              <a:rPr lang="es-ES" sz="2000" dirty="0"/>
              <a:t> e </a:t>
            </a:r>
            <a:r>
              <a:rPr lang="es-ES" sz="2000" dirty="0" err="1"/>
              <a:t>augas</a:t>
            </a:r>
            <a:r>
              <a:rPr lang="es-ES" sz="2000" dirty="0"/>
              <a:t> lentas; e son </a:t>
            </a:r>
            <a:r>
              <a:rPr lang="es-ES" sz="2000" dirty="0" err="1"/>
              <a:t>quen</a:t>
            </a:r>
            <a:r>
              <a:rPr lang="es-ES" sz="2000" dirty="0"/>
              <a:t> de soportar longos períodos </a:t>
            </a:r>
            <a:r>
              <a:rPr lang="es-ES" sz="2000" dirty="0" err="1"/>
              <a:t>fóra</a:t>
            </a:r>
            <a:r>
              <a:rPr lang="es-ES" sz="2000" dirty="0"/>
              <a:t> da </a:t>
            </a:r>
            <a:r>
              <a:rPr lang="es-ES" sz="2000" dirty="0" err="1"/>
              <a:t>auga</a:t>
            </a:r>
            <a:r>
              <a:rPr lang="es-ES" sz="2000" dirty="0"/>
              <a:t>.</a:t>
            </a:r>
          </a:p>
          <a:p>
            <a:r>
              <a:rPr lang="es-ES" sz="2000" dirty="0"/>
              <a:t>Son de </a:t>
            </a:r>
            <a:r>
              <a:rPr lang="es-ES" sz="2000" dirty="0" err="1"/>
              <a:t>actividade</a:t>
            </a:r>
            <a:r>
              <a:rPr lang="es-ES" sz="2000" dirty="0"/>
              <a:t> nocturna e </a:t>
            </a:r>
            <a:r>
              <a:rPr lang="es-ES" sz="2000" dirty="0" err="1"/>
              <a:t>aliméntanse</a:t>
            </a:r>
            <a:r>
              <a:rPr lang="es-ES" sz="2000" dirty="0"/>
              <a:t> de </a:t>
            </a:r>
            <a:r>
              <a:rPr lang="es-ES" sz="2000" dirty="0" err="1"/>
              <a:t>pequenos</a:t>
            </a:r>
            <a:r>
              <a:rPr lang="es-ES" sz="2000" dirty="0"/>
              <a:t> </a:t>
            </a:r>
            <a:r>
              <a:rPr lang="es-ES" sz="2000" dirty="0" err="1"/>
              <a:t>animais</a:t>
            </a:r>
            <a:r>
              <a:rPr lang="es-ES" sz="2000" dirty="0"/>
              <a:t>  </a:t>
            </a:r>
          </a:p>
          <a:p>
            <a:r>
              <a:rPr lang="es-ES" sz="2000" dirty="0"/>
              <a:t>En </a:t>
            </a:r>
            <a:r>
              <a:rPr lang="es-ES" sz="2000" dirty="0" err="1"/>
              <a:t>algunhas</a:t>
            </a:r>
            <a:r>
              <a:rPr lang="es-ES" sz="2000" dirty="0"/>
              <a:t> partes de Asia, son valoradas como alimento e, ocasionalmente, </a:t>
            </a:r>
            <a:r>
              <a:rPr lang="es-ES" sz="2000" dirty="0" err="1"/>
              <a:t>mantéñense</a:t>
            </a:r>
            <a:r>
              <a:rPr lang="es-ES" sz="2000" dirty="0"/>
              <a:t> en estanques </a:t>
            </a:r>
            <a:r>
              <a:rPr lang="es-ES" sz="2000" dirty="0" err="1"/>
              <a:t>ou</a:t>
            </a:r>
            <a:r>
              <a:rPr lang="es-ES" sz="2000" dirty="0"/>
              <a:t> nos campos de arroz.</a:t>
            </a:r>
          </a:p>
          <a:p>
            <a:r>
              <a:rPr lang="es-ES" sz="1600" dirty="0" err="1"/>
              <a:t>Catro</a:t>
            </a:r>
            <a:r>
              <a:rPr lang="es-ES" sz="1600" dirty="0"/>
              <a:t> especies: </a:t>
            </a:r>
            <a:r>
              <a:rPr lang="es-ES" sz="1600" i="1" dirty="0" err="1"/>
              <a:t>Rakthamichthys</a:t>
            </a:r>
            <a:r>
              <a:rPr lang="es-ES" sz="1600" i="1" dirty="0"/>
              <a:t> </a:t>
            </a:r>
            <a:r>
              <a:rPr lang="es-ES" sz="1600" i="1" dirty="0" err="1"/>
              <a:t>eapeni</a:t>
            </a:r>
            <a:r>
              <a:rPr lang="es-ES" sz="1600" i="1" dirty="0"/>
              <a:t> </a:t>
            </a:r>
            <a:r>
              <a:rPr lang="es-ES" sz="1600" dirty="0"/>
              <a:t>e </a:t>
            </a:r>
            <a:r>
              <a:rPr lang="es-ES" sz="1600" i="1" dirty="0"/>
              <a:t>R. </a:t>
            </a:r>
            <a:r>
              <a:rPr lang="es-ES" sz="1600" i="1" dirty="0" err="1"/>
              <a:t>roseni</a:t>
            </a:r>
            <a:r>
              <a:rPr lang="es-ES" sz="1600" i="1" dirty="0"/>
              <a:t> </a:t>
            </a:r>
            <a:r>
              <a:rPr lang="es-ES" sz="1600" dirty="0"/>
              <a:t>da India, </a:t>
            </a:r>
            <a:r>
              <a:rPr lang="es-ES" sz="1600" i="1" dirty="0" err="1"/>
              <a:t>Ophisternon</a:t>
            </a:r>
            <a:r>
              <a:rPr lang="es-ES" sz="1600" i="1" dirty="0"/>
              <a:t> </a:t>
            </a:r>
            <a:r>
              <a:rPr lang="es-ES" sz="1600" i="1" dirty="0" err="1"/>
              <a:t>candidum</a:t>
            </a:r>
            <a:r>
              <a:rPr lang="es-ES" sz="1600" i="1" dirty="0"/>
              <a:t> </a:t>
            </a:r>
            <a:r>
              <a:rPr lang="es-ES" sz="1600" dirty="0"/>
              <a:t>de Australia e </a:t>
            </a:r>
            <a:r>
              <a:rPr lang="es-ES" sz="1600" i="1" dirty="0"/>
              <a:t>O. </a:t>
            </a:r>
            <a:r>
              <a:rPr lang="es-ES" sz="1600" i="1" dirty="0" err="1"/>
              <a:t>infernale</a:t>
            </a:r>
            <a:r>
              <a:rPr lang="es-ES" sz="1600" i="1" dirty="0"/>
              <a:t> </a:t>
            </a:r>
            <a:r>
              <a:rPr lang="es-ES" sz="1600" dirty="0"/>
              <a:t>de México, so se </a:t>
            </a:r>
            <a:r>
              <a:rPr lang="es-ES" sz="1600" dirty="0" err="1"/>
              <a:t>atopan</a:t>
            </a:r>
            <a:r>
              <a:rPr lang="es-ES" sz="1600" dirty="0"/>
              <a:t> en </a:t>
            </a:r>
            <a:r>
              <a:rPr lang="es-ES" sz="1600" dirty="0" err="1"/>
              <a:t>covas</a:t>
            </a:r>
            <a:r>
              <a:rPr lang="es-ES" sz="1600" dirty="0"/>
              <a:t>. </a:t>
            </a:r>
            <a:endParaRPr lang="es-ES" sz="2000" dirty="0"/>
          </a:p>
        </p:txBody>
      </p:sp>
      <p:sp>
        <p:nvSpPr>
          <p:cNvPr id="3" name="Rectángulo 2"/>
          <p:cNvSpPr/>
          <p:nvPr/>
        </p:nvSpPr>
        <p:spPr>
          <a:xfrm>
            <a:off x="4882467" y="3747597"/>
            <a:ext cx="28290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 err="1"/>
              <a:t>Anguía</a:t>
            </a:r>
            <a:r>
              <a:rPr lang="es-ES" b="1" dirty="0"/>
              <a:t> </a:t>
            </a:r>
            <a:r>
              <a:rPr lang="es-ES" b="1" dirty="0" err="1"/>
              <a:t>cega</a:t>
            </a:r>
            <a:r>
              <a:rPr lang="es-ES" b="1" dirty="0"/>
              <a:t> </a:t>
            </a:r>
            <a:r>
              <a:rPr lang="es-ES" b="1" dirty="0" err="1"/>
              <a:t>iucateca</a:t>
            </a:r>
            <a:r>
              <a:rPr lang="es-ES" b="1" dirty="0"/>
              <a:t>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b="1" dirty="0" err="1"/>
              <a:t>anguía</a:t>
            </a:r>
            <a:r>
              <a:rPr lang="es-ES" b="1" dirty="0"/>
              <a:t> </a:t>
            </a:r>
            <a:r>
              <a:rPr lang="es-ES" b="1" dirty="0" err="1"/>
              <a:t>cega</a:t>
            </a:r>
            <a:r>
              <a:rPr lang="es-ES" b="1" dirty="0"/>
              <a:t> de cenote</a:t>
            </a:r>
            <a:r>
              <a:rPr lang="es-ES" dirty="0"/>
              <a:t>, </a:t>
            </a:r>
            <a:r>
              <a:rPr lang="es-ES" b="1" i="1" dirty="0" err="1"/>
              <a:t>Ophisternon</a:t>
            </a:r>
            <a:r>
              <a:rPr lang="es-ES" b="1" i="1" dirty="0"/>
              <a:t> </a:t>
            </a:r>
            <a:r>
              <a:rPr lang="es-ES" b="1" i="1" dirty="0" err="1"/>
              <a:t>infernale</a:t>
            </a:r>
            <a:r>
              <a:rPr lang="es-ES" dirty="0"/>
              <a:t>. </a:t>
            </a:r>
          </a:p>
          <a:p>
            <a:pPr algn="r"/>
            <a:r>
              <a:rPr lang="es-ES" dirty="0"/>
              <a:t>É endémica das </a:t>
            </a:r>
            <a:r>
              <a:rPr lang="es-ES" dirty="0" err="1"/>
              <a:t>augas</a:t>
            </a:r>
            <a:r>
              <a:rPr lang="es-ES" dirty="0"/>
              <a:t> subterráneas dos cenotes e covas da Península do </a:t>
            </a:r>
            <a:r>
              <a:rPr lang="es-ES" dirty="0" err="1"/>
              <a:t>Iucatán</a:t>
            </a:r>
            <a:r>
              <a:rPr lang="es-ES" dirty="0"/>
              <a:t>, en México. </a:t>
            </a:r>
          </a:p>
          <a:p>
            <a:pPr algn="r"/>
            <a:r>
              <a:rPr lang="es-ES" dirty="0"/>
              <a:t>Pode medir ate 60 cm. </a:t>
            </a:r>
          </a:p>
          <a:p>
            <a:pPr algn="r"/>
            <a:r>
              <a:rPr lang="es-ES" dirty="0" err="1"/>
              <a:t>Atópase</a:t>
            </a:r>
            <a:r>
              <a:rPr lang="es-ES" dirty="0"/>
              <a:t> en </a:t>
            </a:r>
            <a:r>
              <a:rPr lang="es-ES" dirty="0" err="1"/>
              <a:t>perigo</a:t>
            </a:r>
            <a:r>
              <a:rPr lang="es-ES" dirty="0"/>
              <a:t> de extinción. </a:t>
            </a:r>
            <a:endParaRPr lang="gl-ES" dirty="0"/>
          </a:p>
        </p:txBody>
      </p:sp>
      <p:sp>
        <p:nvSpPr>
          <p:cNvPr id="6" name="Rectángulo 5"/>
          <p:cNvSpPr/>
          <p:nvPr/>
        </p:nvSpPr>
        <p:spPr>
          <a:xfrm>
            <a:off x="4353885" y="327450"/>
            <a:ext cx="27294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 err="1"/>
              <a:t>Anguía</a:t>
            </a:r>
            <a:r>
              <a:rPr lang="es-ES" b="1" dirty="0"/>
              <a:t> de </a:t>
            </a:r>
            <a:r>
              <a:rPr lang="es-ES" b="1" dirty="0" err="1"/>
              <a:t>lume</a:t>
            </a:r>
            <a:r>
              <a:rPr lang="es-ES" b="1" dirty="0"/>
              <a:t> </a:t>
            </a:r>
          </a:p>
          <a:p>
            <a:pPr algn="r"/>
            <a:r>
              <a:rPr lang="es-ES" dirty="0"/>
              <a:t>(</a:t>
            </a:r>
            <a:r>
              <a:rPr lang="es-ES" b="1" i="1" dirty="0" err="1"/>
              <a:t>Mastacembelus</a:t>
            </a:r>
            <a:r>
              <a:rPr lang="es-ES" b="1" i="1" dirty="0"/>
              <a:t> </a:t>
            </a:r>
            <a:r>
              <a:rPr lang="es-ES" b="1" i="1" dirty="0" err="1"/>
              <a:t>erythrotaenia</a:t>
            </a:r>
            <a:r>
              <a:rPr lang="es-ES" dirty="0"/>
              <a:t>). </a:t>
            </a:r>
            <a:r>
              <a:rPr lang="es-ES" dirty="0" err="1"/>
              <a:t>Atópase</a:t>
            </a:r>
            <a:r>
              <a:rPr lang="es-ES" dirty="0"/>
              <a:t> en áreas de </a:t>
            </a:r>
            <a:r>
              <a:rPr lang="es-ES" dirty="0" err="1"/>
              <a:t>auga</a:t>
            </a:r>
            <a:r>
              <a:rPr lang="es-ES" dirty="0"/>
              <a:t> doce do sueste asiático, onde é común e </a:t>
            </a:r>
            <a:r>
              <a:rPr lang="es-ES" dirty="0" err="1"/>
              <a:t>obxecto</a:t>
            </a:r>
            <a:r>
              <a:rPr lang="es-ES" dirty="0"/>
              <a:t> de pesca. </a:t>
            </a:r>
            <a:r>
              <a:rPr lang="es-ES" dirty="0" err="1"/>
              <a:t>Tamén</a:t>
            </a:r>
            <a:r>
              <a:rPr lang="es-ES" dirty="0"/>
              <a:t> se comercializa como </a:t>
            </a:r>
            <a:r>
              <a:rPr lang="es-ES" dirty="0" err="1"/>
              <a:t>peixe</a:t>
            </a:r>
            <a:r>
              <a:rPr lang="es-ES" dirty="0"/>
              <a:t> de acuario. </a:t>
            </a:r>
          </a:p>
          <a:p>
            <a:pPr algn="r"/>
            <a:r>
              <a:rPr lang="es-ES" dirty="0"/>
              <a:t>Pode medir até 1 m de longo.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5102" r="7495" b="9508"/>
          <a:stretch/>
        </p:blipFill>
        <p:spPr>
          <a:xfrm>
            <a:off x="7913089" y="3533366"/>
            <a:ext cx="3884537" cy="30765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94" y="91646"/>
            <a:ext cx="4602133" cy="30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0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614" y="387526"/>
            <a:ext cx="3867957" cy="6085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tiburóns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Chlamydoselachus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Chlamydoselachidae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2 especies vivas: 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anguineus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(tiburón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citado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Galiza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africanus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(tiburón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surafricano).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pouco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común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distribución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pero irregular, nos océanos Atlántico e Pacífico, en profundidades medias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fondo.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1,7 a 2 metros. </a:t>
            </a:r>
          </a:p>
          <a:p>
            <a:pPr>
              <a:lnSpc>
                <a:spcPct val="107000"/>
              </a:lnSpc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 cefalópodos. 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 características primitivas polo que é considerado un fósil vivo.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b="22015"/>
          <a:stretch/>
        </p:blipFill>
        <p:spPr>
          <a:xfrm>
            <a:off x="4094649" y="387526"/>
            <a:ext cx="7861746" cy="31155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591" y="2844816"/>
            <a:ext cx="3983474" cy="36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78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7371" y="181612"/>
            <a:ext cx="5941456" cy="443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areeiro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bolo pequeño,…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Ammodytes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tobianus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área.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un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Ammodítidae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Que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do océano Atlántico nordeste, entre o mar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España,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Islandia, o mar Báltico e o mar Mediterráneo,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baías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areentas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1 m e 96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lonxitude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máxima de 20 cm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Entérrase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cando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ameazado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Péscase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 alimentación humana e para ser utilizado como carnada para a pesca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maís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1" y="4459136"/>
            <a:ext cx="3351161" cy="22030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3" y="181611"/>
            <a:ext cx="5885095" cy="32184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04" y="3837903"/>
            <a:ext cx="4119713" cy="282425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75214" y="4353836"/>
            <a:ext cx="1906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O areeiro é presa habitual das aves mariñas. </a:t>
            </a:r>
          </a:p>
          <a:p>
            <a:pPr algn="r"/>
            <a:r>
              <a:rPr lang="gl-ES" dirty="0"/>
              <a:t>Na imaxe arao loro co peteiro cheo de areeiros para alimentar ás súas crías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84360" y="4878191"/>
            <a:ext cx="2059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O nome de areeiro venlle dado polo seu costume de enterrarse na area cando se sente ameazado</a:t>
            </a:r>
          </a:p>
        </p:txBody>
      </p:sp>
    </p:spTree>
    <p:extLst>
      <p:ext uri="{BB962C8B-B14F-4D97-AF65-F5344CB8AC3E}">
        <p14:creationId xmlns:p14="http://schemas.microsoft.com/office/powerpoint/2010/main" val="2258357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1157" y="1216220"/>
            <a:ext cx="546842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Outras</a:t>
            </a:r>
            <a:r>
              <a:rPr lang="es-ES" sz="2000" dirty="0"/>
              <a:t> </a:t>
            </a:r>
            <a:r>
              <a:rPr lang="es-ES" sz="2400" b="1" dirty="0" err="1"/>
              <a:t>anguías</a:t>
            </a:r>
            <a:r>
              <a:rPr lang="es-ES" sz="2400" b="1" dirty="0"/>
              <a:t> de </a:t>
            </a:r>
            <a:r>
              <a:rPr lang="es-ES" sz="2400" b="1" dirty="0" err="1"/>
              <a:t>area</a:t>
            </a:r>
            <a:r>
              <a:rPr lang="es-ES" sz="2000" dirty="0"/>
              <a:t>. </a:t>
            </a:r>
            <a:r>
              <a:rPr lang="es-ES" sz="2000" dirty="0" err="1"/>
              <a:t>Peixes</a:t>
            </a:r>
            <a:r>
              <a:rPr lang="es-ES" sz="2000" dirty="0"/>
              <a:t>, </a:t>
            </a:r>
            <a:r>
              <a:rPr lang="es-ES" sz="2000" dirty="0" err="1"/>
              <a:t>mariños</a:t>
            </a:r>
            <a:r>
              <a:rPr lang="es-ES" sz="2000" dirty="0"/>
              <a:t> e de río, da familia </a:t>
            </a:r>
            <a:r>
              <a:rPr lang="es-ES" sz="2000" b="1" i="1" dirty="0" err="1"/>
              <a:t>Hypoptychidae</a:t>
            </a:r>
            <a:r>
              <a:rPr lang="es-ES" sz="2000" dirty="0"/>
              <a:t>, que se </a:t>
            </a:r>
            <a:r>
              <a:rPr lang="es-ES" sz="2000" dirty="0" err="1"/>
              <a:t>atopan</a:t>
            </a:r>
            <a:r>
              <a:rPr lang="es-ES" sz="2000" dirty="0"/>
              <a:t> </a:t>
            </a:r>
            <a:r>
              <a:rPr lang="es-ES" sz="2000" dirty="0" err="1"/>
              <a:t>na</a:t>
            </a:r>
            <a:r>
              <a:rPr lang="es-ES" sz="2000" dirty="0"/>
              <a:t> costa noroeste do océano Pacífico.</a:t>
            </a:r>
          </a:p>
          <a:p>
            <a:r>
              <a:rPr lang="es-ES" sz="2000" dirty="0"/>
              <a:t>Miden de 8 a 10 cm de </a:t>
            </a:r>
            <a:r>
              <a:rPr lang="es-ES" sz="2000" dirty="0" err="1"/>
              <a:t>lonxitude</a:t>
            </a:r>
            <a:r>
              <a:rPr lang="es-ES" sz="2000" dirty="0"/>
              <a:t> máxima.</a:t>
            </a:r>
          </a:p>
          <a:p>
            <a:r>
              <a:rPr lang="es-ES" sz="2000" dirty="0"/>
              <a:t>Existen 2 especies en sendos </a:t>
            </a:r>
            <a:r>
              <a:rPr lang="es-ES" sz="2000" dirty="0" err="1"/>
              <a:t>xéneros</a:t>
            </a:r>
            <a:r>
              <a:rPr lang="es-ES" sz="2000" dirty="0"/>
              <a:t>:</a:t>
            </a:r>
          </a:p>
          <a:p>
            <a:r>
              <a:rPr lang="es-ES" sz="2000" i="1" dirty="0" err="1"/>
              <a:t>Aulichthys</a:t>
            </a:r>
            <a:r>
              <a:rPr lang="es-ES" sz="2000" i="1" dirty="0"/>
              <a:t> </a:t>
            </a:r>
            <a:r>
              <a:rPr lang="es-ES" sz="2000" i="1" dirty="0" err="1"/>
              <a:t>japonicus</a:t>
            </a:r>
            <a:r>
              <a:rPr lang="es-ES" sz="2000" i="1" dirty="0"/>
              <a:t> </a:t>
            </a:r>
            <a:r>
              <a:rPr lang="es-ES" sz="2000" dirty="0"/>
              <a:t>(</a:t>
            </a:r>
            <a:r>
              <a:rPr lang="es-ES" sz="2000" dirty="0" err="1"/>
              <a:t>anguía</a:t>
            </a:r>
            <a:r>
              <a:rPr lang="es-ES" sz="2000" dirty="0"/>
              <a:t> de área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espiñento</a:t>
            </a:r>
            <a:r>
              <a:rPr lang="es-ES" sz="2000" dirty="0"/>
              <a:t> do </a:t>
            </a:r>
            <a:r>
              <a:rPr lang="es-ES" sz="2000" dirty="0" err="1"/>
              <a:t>Xapón</a:t>
            </a:r>
            <a:r>
              <a:rPr lang="es-ES" sz="2000" dirty="0"/>
              <a:t>)</a:t>
            </a:r>
          </a:p>
          <a:p>
            <a:r>
              <a:rPr lang="es-ES" sz="2000" i="1" dirty="0" err="1"/>
              <a:t>Hypoptychus</a:t>
            </a:r>
            <a:r>
              <a:rPr lang="es-ES" sz="2000" i="1" dirty="0"/>
              <a:t> </a:t>
            </a:r>
            <a:r>
              <a:rPr lang="es-ES" sz="2000" i="1" dirty="0" err="1"/>
              <a:t>dybowskii</a:t>
            </a:r>
            <a:r>
              <a:rPr lang="es-ES" sz="2000" i="1" dirty="0"/>
              <a:t> </a:t>
            </a:r>
            <a:r>
              <a:rPr lang="es-ES" sz="2000" dirty="0"/>
              <a:t>(</a:t>
            </a:r>
            <a:r>
              <a:rPr lang="es-ES" sz="2000" dirty="0" err="1"/>
              <a:t>anguía</a:t>
            </a:r>
            <a:r>
              <a:rPr lang="es-ES" sz="2000" dirty="0"/>
              <a:t> de </a:t>
            </a:r>
            <a:r>
              <a:rPr lang="es-ES" sz="2000" dirty="0" err="1"/>
              <a:t>area</a:t>
            </a:r>
            <a:r>
              <a:rPr lang="es-ES" sz="2000" dirty="0"/>
              <a:t> de Corea)</a:t>
            </a:r>
            <a:endParaRPr lang="gl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46" y="4431841"/>
            <a:ext cx="6709893" cy="2149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67" y="226133"/>
            <a:ext cx="6010682" cy="3376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36809" y="3832321"/>
            <a:ext cx="5963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err="1"/>
              <a:t>Aulichthys</a:t>
            </a:r>
            <a:r>
              <a:rPr lang="pt-BR" b="1" i="1" dirty="0"/>
              <a:t> </a:t>
            </a:r>
            <a:r>
              <a:rPr lang="pt-BR" b="1" i="1" dirty="0" err="1"/>
              <a:t>japonicus</a:t>
            </a:r>
            <a:r>
              <a:rPr lang="pt-BR" b="1" i="1" dirty="0"/>
              <a:t> </a:t>
            </a:r>
            <a:r>
              <a:rPr lang="pt-BR" dirty="0"/>
              <a:t>(</a:t>
            </a:r>
            <a:r>
              <a:rPr lang="pt-BR" b="1" dirty="0" err="1"/>
              <a:t>anguía</a:t>
            </a:r>
            <a:r>
              <a:rPr lang="pt-BR" b="1" dirty="0"/>
              <a:t> de </a:t>
            </a:r>
            <a:r>
              <a:rPr lang="pt-BR" b="1" dirty="0" err="1"/>
              <a:t>area</a:t>
            </a:r>
            <a:r>
              <a:rPr lang="pt-BR" b="1" dirty="0"/>
              <a:t> </a:t>
            </a:r>
            <a:r>
              <a:rPr lang="pt-BR" dirty="0"/>
              <a:t>ou </a:t>
            </a:r>
            <a:r>
              <a:rPr lang="pt-BR" b="1" dirty="0" err="1"/>
              <a:t>espiñento</a:t>
            </a:r>
            <a:r>
              <a:rPr lang="pt-BR" b="1" dirty="0"/>
              <a:t> do </a:t>
            </a:r>
            <a:r>
              <a:rPr lang="pt-BR" b="1" dirty="0" err="1"/>
              <a:t>Xapón</a:t>
            </a:r>
            <a:r>
              <a:rPr lang="pt-BR" dirty="0"/>
              <a:t>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10793" y="5759688"/>
            <a:ext cx="2745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i="1" dirty="0" err="1"/>
              <a:t>Hypoptychus</a:t>
            </a:r>
            <a:r>
              <a:rPr lang="es-ES" b="1" i="1" dirty="0"/>
              <a:t> </a:t>
            </a:r>
            <a:r>
              <a:rPr lang="es-ES" b="1" i="1" dirty="0" err="1"/>
              <a:t>dybowskii</a:t>
            </a:r>
            <a:r>
              <a:rPr lang="es-ES" b="1" i="1" dirty="0"/>
              <a:t> </a:t>
            </a:r>
            <a:r>
              <a:rPr lang="es-ES" dirty="0"/>
              <a:t>(</a:t>
            </a:r>
            <a:r>
              <a:rPr lang="es-ES" b="1" dirty="0" err="1"/>
              <a:t>anguía</a:t>
            </a:r>
            <a:r>
              <a:rPr lang="es-ES" b="1" dirty="0"/>
              <a:t> de </a:t>
            </a:r>
            <a:r>
              <a:rPr lang="es-ES" b="1" dirty="0" err="1"/>
              <a:t>area</a:t>
            </a:r>
            <a:r>
              <a:rPr lang="es-ES" b="1" dirty="0"/>
              <a:t> de Corea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30838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r="6995"/>
          <a:stretch/>
        </p:blipFill>
        <p:spPr>
          <a:xfrm>
            <a:off x="8731876" y="1030412"/>
            <a:ext cx="3155322" cy="44521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>
          <a:xfrm>
            <a:off x="437880" y="850004"/>
            <a:ext cx="9234153" cy="192529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4247" y="1223494"/>
            <a:ext cx="7701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dirty="0"/>
              <a:t>Nesta viaxe levei sorpresas, descubrín cousas de proveito, </a:t>
            </a:r>
          </a:p>
          <a:p>
            <a:r>
              <a:rPr lang="gl-ES" sz="2400" b="1" dirty="0"/>
              <a:t>e, a pesares das voltas e os traballos,... voume contento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40158" y="5669801"/>
            <a:ext cx="9369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As </a:t>
            </a:r>
            <a:r>
              <a:rPr lang="es-ES" b="1" dirty="0" err="1"/>
              <a:t>imaxes</a:t>
            </a:r>
            <a:r>
              <a:rPr lang="es-ES" b="1" dirty="0"/>
              <a:t> fotográficas </a:t>
            </a:r>
            <a:r>
              <a:rPr lang="es-ES" b="1" dirty="0" err="1"/>
              <a:t>foron</a:t>
            </a:r>
            <a:r>
              <a:rPr lang="es-ES" b="1" dirty="0"/>
              <a:t> collidas da internet e a información de </a:t>
            </a:r>
            <a:r>
              <a:rPr lang="es-ES" b="1" dirty="0" err="1"/>
              <a:t>fontes</a:t>
            </a:r>
            <a:r>
              <a:rPr lang="es-ES" b="1" dirty="0"/>
              <a:t> varias. </a:t>
            </a:r>
          </a:p>
          <a:p>
            <a:r>
              <a:rPr lang="es-ES" b="1" dirty="0" err="1"/>
              <a:t>Agradézolle</a:t>
            </a:r>
            <a:r>
              <a:rPr lang="es-ES" b="1" dirty="0"/>
              <a:t> </a:t>
            </a:r>
            <a:r>
              <a:rPr lang="es-ES" b="1" dirty="0" err="1"/>
              <a:t>aos</a:t>
            </a:r>
            <a:r>
              <a:rPr lang="es-ES" b="1" dirty="0"/>
              <a:t> autores a </a:t>
            </a:r>
            <a:r>
              <a:rPr lang="es-ES" b="1" dirty="0" err="1"/>
              <a:t>súa</a:t>
            </a:r>
            <a:r>
              <a:rPr lang="es-ES" b="1" dirty="0"/>
              <a:t> </a:t>
            </a:r>
            <a:r>
              <a:rPr lang="es-ES" b="1" dirty="0" err="1"/>
              <a:t>dispoñibilidade</a:t>
            </a:r>
            <a:r>
              <a:rPr lang="es-ES" b="1" dirty="0"/>
              <a:t>, e </a:t>
            </a:r>
            <a:r>
              <a:rPr lang="es-ES" b="1" dirty="0" err="1"/>
              <a:t>agardo</a:t>
            </a:r>
            <a:r>
              <a:rPr lang="es-ES" b="1" dirty="0"/>
              <a:t> </a:t>
            </a:r>
            <a:r>
              <a:rPr lang="es-ES" b="1" dirty="0" err="1"/>
              <a:t>saiban</a:t>
            </a:r>
            <a:r>
              <a:rPr lang="es-ES" b="1" dirty="0"/>
              <a:t> disculpar o uso que </a:t>
            </a:r>
            <a:r>
              <a:rPr lang="es-ES" b="1" dirty="0" err="1"/>
              <a:t>fixen</a:t>
            </a:r>
            <a:r>
              <a:rPr lang="es-ES" b="1" dirty="0"/>
              <a:t> delas.      </a:t>
            </a:r>
          </a:p>
          <a:p>
            <a:r>
              <a:rPr lang="es-ES" b="1" dirty="0"/>
              <a:t>                                                                                                                         </a:t>
            </a:r>
            <a:r>
              <a:rPr lang="es-ES" dirty="0"/>
              <a:t>             </a:t>
            </a:r>
            <a:r>
              <a:rPr lang="es-ES" dirty="0" err="1"/>
              <a:t>Mon</a:t>
            </a:r>
            <a:r>
              <a:rPr lang="es-ES" dirty="0"/>
              <a:t> </a:t>
            </a:r>
            <a:r>
              <a:rPr lang="es-ES" dirty="0" err="1"/>
              <a:t>Daporta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21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2326" y="1987600"/>
            <a:ext cx="3837854" cy="40934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/>
              <a:t>     </a:t>
            </a:r>
            <a:r>
              <a:rPr lang="es-ES" sz="4400" dirty="0" err="1"/>
              <a:t>anguía</a:t>
            </a:r>
            <a:endParaRPr lang="es-ES" sz="4400" dirty="0"/>
          </a:p>
          <a:p>
            <a:endParaRPr lang="es-ES" sz="2400" dirty="0"/>
          </a:p>
          <a:p>
            <a:r>
              <a:rPr lang="es-ES" sz="2400" dirty="0"/>
              <a:t>               anguila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aingira</a:t>
            </a:r>
            <a:endParaRPr lang="es-ES" sz="2400" dirty="0"/>
          </a:p>
          <a:p>
            <a:r>
              <a:rPr lang="es-ES" sz="2400" dirty="0"/>
              <a:t>               anguila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enguia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eel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anguille</a:t>
            </a:r>
            <a:r>
              <a:rPr lang="es-ES" sz="2400" dirty="0"/>
              <a:t>         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ool</a:t>
            </a:r>
            <a:endParaRPr lang="es-ES" sz="2400" dirty="0"/>
          </a:p>
          <a:p>
            <a:r>
              <a:rPr lang="es-ES" sz="2400" dirty="0"/>
              <a:t>               anguilla</a:t>
            </a:r>
          </a:p>
        </p:txBody>
      </p:sp>
      <p:pic>
        <p:nvPicPr>
          <p:cNvPr id="3" name="3 Imagen" descr="bandeira al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951" y="5346660"/>
            <a:ext cx="431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 Imagen" descr="bandeira c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51" y="3906798"/>
            <a:ext cx="45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bandeira e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951" y="3186073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6 Imagen" descr="bandeira eus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951" y="3546435"/>
            <a:ext cx="4730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7 Imagen" descr="bandeira f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951" y="4987885"/>
            <a:ext cx="4270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bandeira g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963" y="2251035"/>
            <a:ext cx="534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bandeira in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951" y="4656098"/>
            <a:ext cx="422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0 Imagen" descr="bandeira ita.jpg"/>
          <p:cNvPicPr>
            <a:picLocks noChangeAspect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1075951" y="5707023"/>
            <a:ext cx="4492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1 Imagen" descr="bandeira po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951" y="4267160"/>
            <a:ext cx="433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6520" y="1048189"/>
            <a:ext cx="8976591" cy="187882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494727" y="3261985"/>
            <a:ext cx="73538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As </a:t>
            </a:r>
            <a:r>
              <a:rPr lang="pt-BR" sz="2400" b="1" dirty="0" err="1"/>
              <a:t>anguías</a:t>
            </a:r>
            <a:r>
              <a:rPr lang="pt-BR" sz="2400" b="1" dirty="0"/>
              <a:t>,</a:t>
            </a:r>
            <a:r>
              <a:rPr lang="pt-BR" sz="2400" dirty="0"/>
              <a:t> </a:t>
            </a:r>
            <a:r>
              <a:rPr lang="pt-BR" sz="2400" dirty="0" err="1"/>
              <a:t>coñecidas</a:t>
            </a:r>
            <a:r>
              <a:rPr lang="pt-BR" sz="2400" dirty="0"/>
              <a:t> </a:t>
            </a:r>
            <a:r>
              <a:rPr lang="pt-BR" sz="2400" dirty="0" err="1"/>
              <a:t>tamén</a:t>
            </a:r>
            <a:r>
              <a:rPr lang="pt-BR" sz="2400" dirty="0"/>
              <a:t> </a:t>
            </a:r>
            <a:r>
              <a:rPr lang="pt-BR" sz="2400" dirty="0" err="1"/>
              <a:t>co</a:t>
            </a:r>
            <a:r>
              <a:rPr lang="pt-BR" sz="2400" dirty="0"/>
              <a:t> nome de </a:t>
            </a:r>
            <a:r>
              <a:rPr lang="pt-BR" sz="2400" dirty="0" err="1"/>
              <a:t>airoas</a:t>
            </a:r>
            <a:r>
              <a:rPr lang="pt-BR" sz="2400" dirty="0"/>
              <a:t> e </a:t>
            </a:r>
            <a:r>
              <a:rPr lang="pt-BR" sz="2400" dirty="0" err="1"/>
              <a:t>eiroas</a:t>
            </a:r>
            <a:r>
              <a:rPr lang="pt-BR" sz="2400" dirty="0"/>
              <a:t>, </a:t>
            </a:r>
            <a:r>
              <a:rPr lang="pt-BR" sz="2400" dirty="0" err="1"/>
              <a:t>teñen</a:t>
            </a:r>
            <a:r>
              <a:rPr lang="pt-BR" sz="2400" dirty="0"/>
              <a:t> o corpo alongado, </a:t>
            </a:r>
            <a:r>
              <a:rPr lang="pt-BR" sz="2400" dirty="0" err="1"/>
              <a:t>serpeforme</a:t>
            </a:r>
            <a:r>
              <a:rPr lang="pt-BR" sz="2400" dirty="0"/>
              <a:t>, coa </a:t>
            </a:r>
            <a:r>
              <a:rPr lang="pt-BR" sz="2400" dirty="0" err="1"/>
              <a:t>pel</a:t>
            </a:r>
            <a:r>
              <a:rPr lang="pt-BR" sz="2400" dirty="0"/>
              <a:t> </a:t>
            </a:r>
            <a:r>
              <a:rPr lang="pt-BR" sz="2400" dirty="0" err="1"/>
              <a:t>cuberta</a:t>
            </a:r>
            <a:r>
              <a:rPr lang="pt-BR" sz="2400" dirty="0"/>
              <a:t> de escamas moi pequenas e </a:t>
            </a:r>
            <a:r>
              <a:rPr lang="pt-BR" sz="2400" dirty="0" err="1"/>
              <a:t>dunha</a:t>
            </a:r>
            <a:r>
              <a:rPr lang="pt-BR" sz="2400" dirty="0"/>
              <a:t> </a:t>
            </a:r>
            <a:r>
              <a:rPr lang="pt-BR" sz="2400" dirty="0" err="1"/>
              <a:t>secreción</a:t>
            </a:r>
            <a:r>
              <a:rPr lang="pt-BR" sz="2400" dirty="0"/>
              <a:t> mucosa que as </a:t>
            </a:r>
            <a:r>
              <a:rPr lang="pt-BR" sz="2400" dirty="0" err="1"/>
              <a:t>fai</a:t>
            </a:r>
            <a:r>
              <a:rPr lang="pt-BR" sz="2400" dirty="0"/>
              <a:t> moi </a:t>
            </a:r>
            <a:r>
              <a:rPr lang="pt-BR" sz="2400" dirty="0" err="1"/>
              <a:t>esbaradías</a:t>
            </a:r>
            <a:r>
              <a:rPr lang="pt-BR" sz="2400" dirty="0"/>
              <a:t>; as aletas dorsal, caudal e anal fundidas, </a:t>
            </a:r>
            <a:r>
              <a:rPr lang="pt-BR" sz="2400" dirty="0" err="1"/>
              <a:t>semellan</a:t>
            </a:r>
            <a:r>
              <a:rPr lang="pt-BR" sz="2400" dirty="0"/>
              <a:t> unha soa, longa, que percorre o lombo, o rabo e a metade de atrás do ventre, </a:t>
            </a:r>
          </a:p>
          <a:p>
            <a:r>
              <a:rPr lang="pt-BR" sz="2400" dirty="0" err="1"/>
              <a:t>Poden</a:t>
            </a:r>
            <a:r>
              <a:rPr lang="pt-BR" sz="2400" dirty="0"/>
              <a:t> medir entre 60 cm, e case 2 metros (as </a:t>
            </a:r>
            <a:r>
              <a:rPr lang="pt-BR" sz="2400" dirty="0" err="1"/>
              <a:t>femias</a:t>
            </a:r>
            <a:r>
              <a:rPr lang="pt-BR" sz="2400" dirty="0"/>
              <a:t> </a:t>
            </a:r>
            <a:r>
              <a:rPr lang="pt-BR" sz="2400" dirty="0" err="1"/>
              <a:t>adoitan</a:t>
            </a:r>
            <a:r>
              <a:rPr lang="pt-BR" sz="2400" dirty="0"/>
              <a:t> ser </a:t>
            </a:r>
            <a:r>
              <a:rPr lang="pt-BR" sz="2400" dirty="0" err="1"/>
              <a:t>máis</a:t>
            </a:r>
            <a:r>
              <a:rPr lang="pt-BR" sz="2400" dirty="0"/>
              <a:t> grandes </a:t>
            </a:r>
            <a:r>
              <a:rPr lang="pt-BR" sz="2400" dirty="0" err="1"/>
              <a:t>ca</a:t>
            </a:r>
            <a:r>
              <a:rPr lang="pt-BR" sz="2400" dirty="0"/>
              <a:t> os machos e </a:t>
            </a:r>
            <a:r>
              <a:rPr lang="pt-BR" sz="2400" dirty="0" err="1"/>
              <a:t>tamén</a:t>
            </a:r>
            <a:r>
              <a:rPr lang="pt-BR" sz="2400" dirty="0"/>
              <a:t> </a:t>
            </a:r>
            <a:r>
              <a:rPr lang="pt-BR" sz="2400" dirty="0" err="1"/>
              <a:t>viven</a:t>
            </a:r>
            <a:r>
              <a:rPr lang="pt-BR" sz="2400" dirty="0"/>
              <a:t> </a:t>
            </a:r>
            <a:r>
              <a:rPr lang="pt-BR" sz="2400" dirty="0" err="1"/>
              <a:t>máis</a:t>
            </a:r>
            <a:r>
              <a:rPr lang="pt-BR" sz="2400" dirty="0"/>
              <a:t> tempo).</a:t>
            </a:r>
          </a:p>
        </p:txBody>
      </p:sp>
    </p:spTree>
    <p:extLst>
      <p:ext uri="{BB962C8B-B14F-4D97-AF65-F5344CB8AC3E}">
        <p14:creationId xmlns:p14="http://schemas.microsoft.com/office/powerpoint/2010/main" val="276435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860" y="2712984"/>
            <a:ext cx="3597499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anguías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 carnívoras: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larvas de insectos, vermes, crustáceos, moluscos,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restos.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12" y="1669794"/>
            <a:ext cx="6447399" cy="36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378" y="436533"/>
            <a:ext cx="28634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Reprodúcense</a:t>
            </a:r>
            <a:r>
              <a:rPr lang="pt-BR" sz="2400" dirty="0"/>
              <a:t> por ovos que </a:t>
            </a:r>
            <a:r>
              <a:rPr lang="pt-BR" sz="2400" dirty="0" err="1"/>
              <a:t>poñen</a:t>
            </a:r>
            <a:r>
              <a:rPr lang="pt-BR" sz="2400" dirty="0"/>
              <a:t>, case todas, no mar.</a:t>
            </a:r>
          </a:p>
          <a:p>
            <a:r>
              <a:rPr lang="pt-BR" sz="2400" dirty="0"/>
              <a:t>As </a:t>
            </a:r>
            <a:r>
              <a:rPr lang="pt-BR" sz="2400" dirty="0" err="1"/>
              <a:t>especies</a:t>
            </a:r>
            <a:r>
              <a:rPr lang="pt-BR" sz="2400" dirty="0"/>
              <a:t> </a:t>
            </a:r>
            <a:r>
              <a:rPr lang="pt-BR" sz="2400" dirty="0" err="1"/>
              <a:t>catadromas</a:t>
            </a:r>
            <a:r>
              <a:rPr lang="pt-BR" sz="2400" dirty="0"/>
              <a:t>, </a:t>
            </a:r>
            <a:r>
              <a:rPr lang="pt-BR" sz="2400" dirty="0" err="1"/>
              <a:t>cando</a:t>
            </a:r>
            <a:r>
              <a:rPr lang="pt-BR" sz="2400" dirty="0"/>
              <a:t> </a:t>
            </a:r>
            <a:r>
              <a:rPr lang="pt-BR" sz="2400" dirty="0" err="1"/>
              <a:t>acadan</a:t>
            </a:r>
            <a:r>
              <a:rPr lang="pt-BR" sz="2400" dirty="0"/>
              <a:t> a </a:t>
            </a:r>
            <a:r>
              <a:rPr lang="pt-BR" sz="2400" dirty="0" err="1"/>
              <a:t>madurez</a:t>
            </a:r>
            <a:r>
              <a:rPr lang="pt-BR" sz="2400" dirty="0"/>
              <a:t> sexual, </a:t>
            </a:r>
            <a:r>
              <a:rPr lang="pt-BR" sz="2400" dirty="0" err="1"/>
              <a:t>abandonan</a:t>
            </a:r>
            <a:r>
              <a:rPr lang="pt-BR" sz="2400" dirty="0"/>
              <a:t> os </a:t>
            </a:r>
            <a:r>
              <a:rPr lang="pt-BR" sz="2400" dirty="0" err="1"/>
              <a:t>ríos</a:t>
            </a:r>
            <a:r>
              <a:rPr lang="pt-BR" sz="2400" dirty="0"/>
              <a:t> para </a:t>
            </a:r>
            <a:r>
              <a:rPr lang="pt-BR" sz="2400" dirty="0" err="1"/>
              <a:t>dirixírense</a:t>
            </a:r>
            <a:r>
              <a:rPr lang="pt-BR" sz="2400" dirty="0"/>
              <a:t> ao mar (no caso da </a:t>
            </a:r>
            <a:r>
              <a:rPr lang="pt-BR" sz="2400" dirty="0" err="1"/>
              <a:t>anguía</a:t>
            </a:r>
            <a:r>
              <a:rPr lang="pt-BR" sz="2400" dirty="0"/>
              <a:t> </a:t>
            </a:r>
            <a:r>
              <a:rPr lang="pt-BR" sz="2400" dirty="0" err="1"/>
              <a:t>europea</a:t>
            </a:r>
            <a:r>
              <a:rPr lang="pt-BR" sz="2400" dirty="0"/>
              <a:t> </a:t>
            </a:r>
            <a:r>
              <a:rPr lang="pt-BR" sz="2400" dirty="0" err="1"/>
              <a:t>fai</a:t>
            </a:r>
            <a:r>
              <a:rPr lang="pt-BR" sz="2400" dirty="0"/>
              <a:t> </a:t>
            </a:r>
            <a:r>
              <a:rPr lang="pt-BR" sz="2400" dirty="0" err="1"/>
              <a:t>un</a:t>
            </a:r>
            <a:r>
              <a:rPr lang="pt-BR" sz="2400" dirty="0"/>
              <a:t> percorrido duns 4.000 km para ir ao mar dos </a:t>
            </a:r>
            <a:r>
              <a:rPr lang="pt-BR" sz="2400" dirty="0" err="1"/>
              <a:t>Sargazos</a:t>
            </a:r>
            <a:r>
              <a:rPr lang="pt-BR" sz="2400" dirty="0"/>
              <a:t>) onde </a:t>
            </a:r>
            <a:r>
              <a:rPr lang="pt-BR" sz="2400" dirty="0" err="1"/>
              <a:t>desovan</a:t>
            </a:r>
            <a:r>
              <a:rPr lang="pt-BR" sz="2400" dirty="0"/>
              <a:t> e </a:t>
            </a:r>
            <a:r>
              <a:rPr lang="pt-BR" sz="2400" dirty="0" err="1"/>
              <a:t>morren</a:t>
            </a:r>
            <a:r>
              <a:rPr lang="pt-BR" sz="24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27" y="1030165"/>
            <a:ext cx="8021890" cy="385261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85632" y="5164429"/>
            <a:ext cx="732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Diferencia de tamaño e de aspecto dunha parella de anguías xaponesas na etapa da reprodución. Arriba a femia e debaixo o macho</a:t>
            </a:r>
          </a:p>
        </p:txBody>
      </p:sp>
    </p:spTree>
    <p:extLst>
      <p:ext uri="{BB962C8B-B14F-4D97-AF65-F5344CB8AC3E}">
        <p14:creationId xmlns:p14="http://schemas.microsoft.com/office/powerpoint/2010/main" val="586252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4739</Words>
  <Application>Microsoft Office PowerPoint</Application>
  <PresentationFormat>Panorámica</PresentationFormat>
  <Paragraphs>286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LENOVO</cp:lastModifiedBy>
  <cp:revision>210</cp:revision>
  <dcterms:created xsi:type="dcterms:W3CDTF">2024-02-24T10:32:06Z</dcterms:created>
  <dcterms:modified xsi:type="dcterms:W3CDTF">2024-07-20T18:33:25Z</dcterms:modified>
</cp:coreProperties>
</file>